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90" r:id="rId8"/>
    <p:sldId id="291" r:id="rId9"/>
    <p:sldId id="292" r:id="rId10"/>
    <p:sldId id="293" r:id="rId11"/>
    <p:sldId id="263" r:id="rId12"/>
    <p:sldId id="264" r:id="rId13"/>
    <p:sldId id="265" r:id="rId14"/>
    <p:sldId id="266" r:id="rId15"/>
    <p:sldId id="267" r:id="rId16"/>
    <p:sldId id="268" r:id="rId17"/>
    <p:sldId id="269" r:id="rId18"/>
    <p:sldId id="311"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4" r:id="rId40"/>
    <p:sldId id="310"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2" r:id="rId57"/>
    <p:sldId id="313" r:id="rId58"/>
    <p:sldId id="314" r:id="rId59"/>
    <p:sldId id="315" r:id="rId60"/>
    <p:sldId id="316" r:id="rId61"/>
    <p:sldId id="317" r:id="rId62"/>
    <p:sldId id="318" r:id="rId6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6DA24CB-F047-487B-B836-4472DF0B7F2C}" type="datetimeFigureOut">
              <a:rPr lang="es-ES" smtClean="0"/>
              <a:t>28/09/2016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47B1BD3-1C49-4764-9CDB-184CCBFD122F}" type="slidenum">
              <a:rPr lang="es-ES" smtClean="0"/>
              <a:t>‹Nº›</a:t>
            </a:fld>
            <a:endParaRPr lang="es-ES"/>
          </a:p>
        </p:txBody>
      </p:sp>
    </p:spTree>
    <p:extLst>
      <p:ext uri="{BB962C8B-B14F-4D97-AF65-F5344CB8AC3E}">
        <p14:creationId xmlns:p14="http://schemas.microsoft.com/office/powerpoint/2010/main" val="2882418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6DA24CB-F047-487B-B836-4472DF0B7F2C}" type="datetimeFigureOut">
              <a:rPr lang="es-ES" smtClean="0"/>
              <a:t>28/09/2016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47B1BD3-1C49-4764-9CDB-184CCBFD122F}" type="slidenum">
              <a:rPr lang="es-ES" smtClean="0"/>
              <a:t>‹Nº›</a:t>
            </a:fld>
            <a:endParaRPr lang="es-ES"/>
          </a:p>
        </p:txBody>
      </p:sp>
    </p:spTree>
    <p:extLst>
      <p:ext uri="{BB962C8B-B14F-4D97-AF65-F5344CB8AC3E}">
        <p14:creationId xmlns:p14="http://schemas.microsoft.com/office/powerpoint/2010/main" val="2087321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6DA24CB-F047-487B-B836-4472DF0B7F2C}" type="datetimeFigureOut">
              <a:rPr lang="es-ES" smtClean="0"/>
              <a:t>28/09/2016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47B1BD3-1C49-4764-9CDB-184CCBFD122F}" type="slidenum">
              <a:rPr lang="es-ES" smtClean="0"/>
              <a:t>‹Nº›</a:t>
            </a:fld>
            <a:endParaRPr lang="es-ES"/>
          </a:p>
        </p:txBody>
      </p:sp>
    </p:spTree>
    <p:extLst>
      <p:ext uri="{BB962C8B-B14F-4D97-AF65-F5344CB8AC3E}">
        <p14:creationId xmlns:p14="http://schemas.microsoft.com/office/powerpoint/2010/main" val="2928794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6DA24CB-F047-487B-B836-4472DF0B7F2C}" type="datetimeFigureOut">
              <a:rPr lang="es-ES" smtClean="0"/>
              <a:t>28/09/2016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47B1BD3-1C49-4764-9CDB-184CCBFD122F}" type="slidenum">
              <a:rPr lang="es-ES" smtClean="0"/>
              <a:t>‹Nº›</a:t>
            </a:fld>
            <a:endParaRPr lang="es-ES"/>
          </a:p>
        </p:txBody>
      </p:sp>
    </p:spTree>
    <p:extLst>
      <p:ext uri="{BB962C8B-B14F-4D97-AF65-F5344CB8AC3E}">
        <p14:creationId xmlns:p14="http://schemas.microsoft.com/office/powerpoint/2010/main" val="1589606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DA24CB-F047-487B-B836-4472DF0B7F2C}" type="datetimeFigureOut">
              <a:rPr lang="es-ES" smtClean="0"/>
              <a:t>28/09/2016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47B1BD3-1C49-4764-9CDB-184CCBFD122F}" type="slidenum">
              <a:rPr lang="es-ES" smtClean="0"/>
              <a:t>‹Nº›</a:t>
            </a:fld>
            <a:endParaRPr lang="es-ES"/>
          </a:p>
        </p:txBody>
      </p:sp>
    </p:spTree>
    <p:extLst>
      <p:ext uri="{BB962C8B-B14F-4D97-AF65-F5344CB8AC3E}">
        <p14:creationId xmlns:p14="http://schemas.microsoft.com/office/powerpoint/2010/main" val="2601554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16DA24CB-F047-487B-B836-4472DF0B7F2C}" type="datetimeFigureOut">
              <a:rPr lang="es-ES" smtClean="0"/>
              <a:t>28/09/2016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47B1BD3-1C49-4764-9CDB-184CCBFD122F}" type="slidenum">
              <a:rPr lang="es-ES" smtClean="0"/>
              <a:t>‹Nº›</a:t>
            </a:fld>
            <a:endParaRPr lang="es-ES"/>
          </a:p>
        </p:txBody>
      </p:sp>
    </p:spTree>
    <p:extLst>
      <p:ext uri="{BB962C8B-B14F-4D97-AF65-F5344CB8AC3E}">
        <p14:creationId xmlns:p14="http://schemas.microsoft.com/office/powerpoint/2010/main" val="1507666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16DA24CB-F047-487B-B836-4472DF0B7F2C}" type="datetimeFigureOut">
              <a:rPr lang="es-ES" smtClean="0"/>
              <a:t>28/09/2016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47B1BD3-1C49-4764-9CDB-184CCBFD122F}" type="slidenum">
              <a:rPr lang="es-ES" smtClean="0"/>
              <a:t>‹Nº›</a:t>
            </a:fld>
            <a:endParaRPr lang="es-ES"/>
          </a:p>
        </p:txBody>
      </p:sp>
    </p:spTree>
    <p:extLst>
      <p:ext uri="{BB962C8B-B14F-4D97-AF65-F5344CB8AC3E}">
        <p14:creationId xmlns:p14="http://schemas.microsoft.com/office/powerpoint/2010/main" val="1737140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16DA24CB-F047-487B-B836-4472DF0B7F2C}" type="datetimeFigureOut">
              <a:rPr lang="es-ES" smtClean="0"/>
              <a:t>28/09/2016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47B1BD3-1C49-4764-9CDB-184CCBFD122F}" type="slidenum">
              <a:rPr lang="es-ES" smtClean="0"/>
              <a:t>‹Nº›</a:t>
            </a:fld>
            <a:endParaRPr lang="es-ES"/>
          </a:p>
        </p:txBody>
      </p:sp>
    </p:spTree>
    <p:extLst>
      <p:ext uri="{BB962C8B-B14F-4D97-AF65-F5344CB8AC3E}">
        <p14:creationId xmlns:p14="http://schemas.microsoft.com/office/powerpoint/2010/main" val="503473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DA24CB-F047-487B-B836-4472DF0B7F2C}" type="datetimeFigureOut">
              <a:rPr lang="es-ES" smtClean="0"/>
              <a:t>28/09/2016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47B1BD3-1C49-4764-9CDB-184CCBFD122F}" type="slidenum">
              <a:rPr lang="es-ES" smtClean="0"/>
              <a:t>‹Nº›</a:t>
            </a:fld>
            <a:endParaRPr lang="es-ES"/>
          </a:p>
        </p:txBody>
      </p:sp>
    </p:spTree>
    <p:extLst>
      <p:ext uri="{BB962C8B-B14F-4D97-AF65-F5344CB8AC3E}">
        <p14:creationId xmlns:p14="http://schemas.microsoft.com/office/powerpoint/2010/main" val="681363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DA24CB-F047-487B-B836-4472DF0B7F2C}" type="datetimeFigureOut">
              <a:rPr lang="es-ES" smtClean="0"/>
              <a:t>28/09/2016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47B1BD3-1C49-4764-9CDB-184CCBFD122F}" type="slidenum">
              <a:rPr lang="es-ES" smtClean="0"/>
              <a:t>‹Nº›</a:t>
            </a:fld>
            <a:endParaRPr lang="es-ES"/>
          </a:p>
        </p:txBody>
      </p:sp>
    </p:spTree>
    <p:extLst>
      <p:ext uri="{BB962C8B-B14F-4D97-AF65-F5344CB8AC3E}">
        <p14:creationId xmlns:p14="http://schemas.microsoft.com/office/powerpoint/2010/main" val="1258745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DA24CB-F047-487B-B836-4472DF0B7F2C}" type="datetimeFigureOut">
              <a:rPr lang="es-ES" smtClean="0"/>
              <a:t>28/09/2016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47B1BD3-1C49-4764-9CDB-184CCBFD122F}" type="slidenum">
              <a:rPr lang="es-ES" smtClean="0"/>
              <a:t>‹Nº›</a:t>
            </a:fld>
            <a:endParaRPr lang="es-ES"/>
          </a:p>
        </p:txBody>
      </p:sp>
    </p:spTree>
    <p:extLst>
      <p:ext uri="{BB962C8B-B14F-4D97-AF65-F5344CB8AC3E}">
        <p14:creationId xmlns:p14="http://schemas.microsoft.com/office/powerpoint/2010/main" val="2848355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DA24CB-F047-487B-B836-4472DF0B7F2C}" type="datetimeFigureOut">
              <a:rPr lang="es-ES" smtClean="0"/>
              <a:t>28/09/2016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7B1BD3-1C49-4764-9CDB-184CCBFD122F}" type="slidenum">
              <a:rPr lang="es-ES" smtClean="0"/>
              <a:t>‹Nº›</a:t>
            </a:fld>
            <a:endParaRPr lang="es-ES"/>
          </a:p>
        </p:txBody>
      </p:sp>
    </p:spTree>
    <p:extLst>
      <p:ext uri="{BB962C8B-B14F-4D97-AF65-F5344CB8AC3E}">
        <p14:creationId xmlns:p14="http://schemas.microsoft.com/office/powerpoint/2010/main" val="1960050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RECLAMACIONES</a:t>
            </a:r>
            <a:br>
              <a:rPr lang="es-ES" dirty="0" smtClean="0"/>
            </a:br>
            <a:r>
              <a:rPr lang="es-ES" dirty="0" smtClean="0"/>
              <a:t> ECONOMICO-ADMINISTRATIVAS</a:t>
            </a:r>
            <a:endParaRPr lang="es-ES" dirty="0"/>
          </a:p>
        </p:txBody>
      </p:sp>
      <p:sp>
        <p:nvSpPr>
          <p:cNvPr id="3" name="2 Subtítulo"/>
          <p:cNvSpPr>
            <a:spLocks noGrp="1"/>
          </p:cNvSpPr>
          <p:nvPr>
            <p:ph type="subTitle" idx="1"/>
          </p:nvPr>
        </p:nvSpPr>
        <p:spPr/>
        <p:txBody>
          <a:bodyPr/>
          <a:lstStyle/>
          <a:p>
            <a:r>
              <a:rPr lang="es-ES" dirty="0" smtClean="0"/>
              <a:t>Aspectos destacados</a:t>
            </a:r>
            <a:endParaRPr lang="es-ES" dirty="0"/>
          </a:p>
        </p:txBody>
      </p:sp>
    </p:spTree>
    <p:extLst>
      <p:ext uri="{BB962C8B-B14F-4D97-AF65-F5344CB8AC3E}">
        <p14:creationId xmlns:p14="http://schemas.microsoft.com/office/powerpoint/2010/main" val="2701816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I. CONCEPTO</a:t>
            </a:r>
            <a:r>
              <a:rPr lang="es-ES" dirty="0"/>
              <a:t/>
            </a:r>
            <a:br>
              <a:rPr lang="es-ES" dirty="0"/>
            </a:br>
            <a:endParaRPr lang="es-ES" dirty="0"/>
          </a:p>
        </p:txBody>
      </p:sp>
      <p:sp>
        <p:nvSpPr>
          <p:cNvPr id="3" name="2 Marcador de contenido"/>
          <p:cNvSpPr>
            <a:spLocks noGrp="1"/>
          </p:cNvSpPr>
          <p:nvPr>
            <p:ph idx="1"/>
          </p:nvPr>
        </p:nvSpPr>
        <p:spPr/>
        <p:txBody>
          <a:bodyPr>
            <a:normAutofit fontScale="85000" lnSpcReduction="10000"/>
          </a:bodyPr>
          <a:lstStyle/>
          <a:p>
            <a:pPr marL="0" indent="0" algn="just">
              <a:buNone/>
            </a:pPr>
            <a:r>
              <a:rPr lang="es-ES" b="1" dirty="0"/>
              <a:t>5.</a:t>
            </a:r>
            <a:r>
              <a:rPr lang="es-ES" dirty="0"/>
              <a:t> No se admitirán reclamaciones económico-administrativas respecto de los siguientes actos:</a:t>
            </a:r>
          </a:p>
          <a:p>
            <a:pPr marL="0" indent="0" algn="just">
              <a:buNone/>
            </a:pPr>
            <a:r>
              <a:rPr lang="es-ES" b="1" dirty="0"/>
              <a:t>a)</a:t>
            </a:r>
            <a:r>
              <a:rPr lang="es-ES" dirty="0"/>
              <a:t> Los que den lugar a reclamación en vía administrativa previa a la judicial, civil o laboral o pongan fin a dicha vía.</a:t>
            </a:r>
          </a:p>
          <a:p>
            <a:pPr marL="0" indent="0" algn="just">
              <a:buNone/>
            </a:pPr>
            <a:r>
              <a:rPr lang="es-ES" b="1" dirty="0"/>
              <a:t>b)</a:t>
            </a:r>
            <a:r>
              <a:rPr lang="es-ES" dirty="0"/>
              <a:t> Los dictados en procedimientos en los que esté reservada al Ministro de Economía y Hacienda o al Secretario de Estado de Hacienda y Presupuestos la resolución que ultime la vía administrativa.</a:t>
            </a:r>
          </a:p>
          <a:p>
            <a:pPr marL="0" indent="0" algn="just">
              <a:buNone/>
            </a:pPr>
            <a:r>
              <a:rPr lang="es-ES" b="1" dirty="0"/>
              <a:t>c)</a:t>
            </a:r>
            <a:r>
              <a:rPr lang="es-ES" dirty="0"/>
              <a:t> Los dictados en virtud de una ley del Estado que los excluya de reclamación económico-administrativa.</a:t>
            </a:r>
          </a:p>
          <a:p>
            <a:pPr marL="0" indent="0" algn="just">
              <a:buNone/>
            </a:pPr>
            <a:endParaRPr lang="es-ES" dirty="0"/>
          </a:p>
        </p:txBody>
      </p:sp>
    </p:spTree>
    <p:extLst>
      <p:ext uri="{BB962C8B-B14F-4D97-AF65-F5344CB8AC3E}">
        <p14:creationId xmlns:p14="http://schemas.microsoft.com/office/powerpoint/2010/main" val="3192029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a:t/>
            </a:r>
            <a:br>
              <a:rPr lang="es-ES" b="1" dirty="0"/>
            </a:br>
            <a:r>
              <a:rPr lang="es-ES" b="1" dirty="0" smtClean="0"/>
              <a:t>II.</a:t>
            </a:r>
            <a:r>
              <a:rPr lang="es-ES" b="1" dirty="0"/>
              <a:t> NORMATIVA</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a:xfrm>
            <a:off x="467544" y="1556792"/>
            <a:ext cx="8229600" cy="4525963"/>
          </a:xfrm>
        </p:spPr>
        <p:txBody>
          <a:bodyPr>
            <a:normAutofit fontScale="85000" lnSpcReduction="20000"/>
          </a:bodyPr>
          <a:lstStyle/>
          <a:p>
            <a:pPr marL="0" indent="0" algn="just">
              <a:buNone/>
            </a:pPr>
            <a:r>
              <a:rPr lang="es-ES" dirty="0"/>
              <a:t>Las normas del procedimiento relativas a las fases procedimentales —esto es, iniciación, ordenación, instrucción, terminación y ejecución— son las previstas en los artículos </a:t>
            </a:r>
            <a:r>
              <a:rPr lang="es-ES" dirty="0" smtClean="0"/>
              <a:t>226 </a:t>
            </a:r>
            <a:r>
              <a:rPr lang="es-ES" dirty="0"/>
              <a:t>y siguientes de la Ley 58/2003, General Tributaria y en los artículos 48 y siguientes del Real Decreto 520/2005, de 13 de mayo, por el que se aprueba el Reglamento general de desarrollo de la Ley 58/2003, de 17 de diciembre, en materia de revisión en vía administrativa. Supletoriamente, serán de aplicación las normas de la Ley </a:t>
            </a:r>
            <a:r>
              <a:rPr lang="es-ES" dirty="0" smtClean="0"/>
              <a:t>39/2015, </a:t>
            </a:r>
            <a:r>
              <a:rPr lang="es-ES" dirty="0"/>
              <a:t>de </a:t>
            </a:r>
            <a:r>
              <a:rPr lang="es-ES" dirty="0" smtClean="0"/>
              <a:t>1 </a:t>
            </a:r>
            <a:r>
              <a:rPr lang="es-ES" dirty="0"/>
              <a:t>de </a:t>
            </a:r>
            <a:r>
              <a:rPr lang="es-ES" dirty="0" smtClean="0"/>
              <a:t>octubre, del Procedimiento Administrativo Común de </a:t>
            </a:r>
            <a:r>
              <a:rPr lang="es-ES" dirty="0"/>
              <a:t>las Administraciones </a:t>
            </a:r>
            <a:r>
              <a:rPr lang="es-ES" dirty="0" smtClean="0"/>
              <a:t>Públicas.  (entrada en vigor el 2 de octubre de 2016)</a:t>
            </a:r>
            <a:endParaRPr lang="es-ES" dirty="0"/>
          </a:p>
        </p:txBody>
      </p:sp>
    </p:spTree>
    <p:extLst>
      <p:ext uri="{BB962C8B-B14F-4D97-AF65-F5344CB8AC3E}">
        <p14:creationId xmlns:p14="http://schemas.microsoft.com/office/powerpoint/2010/main" val="2508962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a:t/>
            </a:r>
            <a:br>
              <a:rPr lang="es-ES" b="1" dirty="0"/>
            </a:br>
            <a:r>
              <a:rPr lang="es-ES" b="1" dirty="0"/>
              <a:t>III. INICIACIÓN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b="1" dirty="0"/>
              <a:t>1.</a:t>
            </a:r>
            <a:r>
              <a:rPr lang="es-ES" dirty="0"/>
              <a:t> La reclamación económico-administrativa en única o primera instancia se interpondrá en el plazo de un mes a contar desde el día siguiente al de la notificación del acto impugnado, </a:t>
            </a:r>
            <a:r>
              <a:rPr lang="es-ES" u="sng" dirty="0"/>
              <a:t>desde el día siguiente a aquél en que se produzcan los efectos del silencio administrativo </a:t>
            </a:r>
            <a:r>
              <a:rPr lang="es-ES" dirty="0"/>
              <a:t>o desde el día siguiente a aquél en que quede constancia de la realización u omisión de la retención o ingreso a cuenta, de la repercusión motivo de la reclamación o de la sustitución derivada de las relaciones entre el sustituto y el contribuyente.</a:t>
            </a:r>
          </a:p>
          <a:p>
            <a:pPr marL="0" indent="0" algn="just">
              <a:buNone/>
            </a:pPr>
            <a:endParaRPr lang="es-ES" dirty="0"/>
          </a:p>
        </p:txBody>
      </p:sp>
    </p:spTree>
    <p:extLst>
      <p:ext uri="{BB962C8B-B14F-4D97-AF65-F5344CB8AC3E}">
        <p14:creationId xmlns:p14="http://schemas.microsoft.com/office/powerpoint/2010/main" val="3735009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a:t/>
            </a:r>
            <a:br>
              <a:rPr lang="es-ES" b="1" dirty="0"/>
            </a:br>
            <a:r>
              <a:rPr lang="es-ES" b="1" dirty="0"/>
              <a:t>III. INICIACIÓN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dirty="0"/>
              <a:t>Tratándose de reclamaciones relativas a la obligación de expedir y entregar factura que incumbe a empresarios y profesionales, el plazo al que se refiere el párrafo anterior empezará a contarse transcurrido un mes desde que se haya requerido formalmente el cumplimiento de dicha obligación.</a:t>
            </a:r>
          </a:p>
          <a:p>
            <a:pPr marL="0" indent="0" algn="just">
              <a:buNone/>
            </a:pPr>
            <a:r>
              <a:rPr lang="es-ES" dirty="0"/>
              <a:t>En el supuesto de deudas de vencimiento periódico y notificación colectiva, el plazo para la interposición se computará a partir del día siguiente al de finalización del período voluntario de pago.</a:t>
            </a:r>
          </a:p>
          <a:p>
            <a:pPr marL="0" indent="0" algn="just">
              <a:buNone/>
            </a:pPr>
            <a:endParaRPr lang="es-ES" dirty="0"/>
          </a:p>
        </p:txBody>
      </p:sp>
    </p:spTree>
    <p:extLst>
      <p:ext uri="{BB962C8B-B14F-4D97-AF65-F5344CB8AC3E}">
        <p14:creationId xmlns:p14="http://schemas.microsoft.com/office/powerpoint/2010/main" val="3998727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a:t/>
            </a:r>
            <a:br>
              <a:rPr lang="es-ES" b="1" dirty="0"/>
            </a:br>
            <a:r>
              <a:rPr lang="es-ES" b="1" dirty="0"/>
              <a:t>III. INICIACIÓN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lnSpcReduction="10000"/>
          </a:bodyPr>
          <a:lstStyle/>
          <a:p>
            <a:pPr marL="0" indent="0" algn="just">
              <a:buNone/>
            </a:pPr>
            <a:r>
              <a:rPr lang="es-ES" b="1" dirty="0"/>
              <a:t>2.</a:t>
            </a:r>
            <a:r>
              <a:rPr lang="es-ES" dirty="0"/>
              <a:t> El procedimiento económico-administrativo, a semejanza del resto de los procedimientos administrativos de recurso, se inicia mediante escrito del recurrente interponiendo el recurso. Ahora bien, a diferencia de éstos, en los que el escrito de interposición incorpora, entre otros extremos necesarios, los hechos y los fundamentos de derecho en los que el recurrente base su pretensión, el económico-administrativo puede iniciarse:</a:t>
            </a:r>
          </a:p>
          <a:p>
            <a:pPr marL="0" indent="0" algn="just">
              <a:buNone/>
            </a:pPr>
            <a:endParaRPr lang="es-ES" dirty="0"/>
          </a:p>
        </p:txBody>
      </p:sp>
    </p:spTree>
    <p:extLst>
      <p:ext uri="{BB962C8B-B14F-4D97-AF65-F5344CB8AC3E}">
        <p14:creationId xmlns:p14="http://schemas.microsoft.com/office/powerpoint/2010/main" val="1273587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a:t/>
            </a:r>
            <a:br>
              <a:rPr lang="es-ES" b="1" dirty="0"/>
            </a:br>
            <a:r>
              <a:rPr lang="es-ES" b="1" dirty="0"/>
              <a:t>III. INICIACIÓN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lnSpcReduction="10000"/>
          </a:bodyPr>
          <a:lstStyle/>
          <a:p>
            <a:pPr marL="0" indent="0" algn="just">
              <a:buNone/>
            </a:pPr>
            <a:r>
              <a:rPr lang="es-ES" b="1" dirty="0"/>
              <a:t>a)</a:t>
            </a:r>
            <a:r>
              <a:rPr lang="es-ES" dirty="0"/>
              <a:t> mediante escrito en el que el interesado se limita a pedir que se tenga por interpuesta la reclamación, identificando al reclamante, el acto o actuación contra el que se reclama, el domicilio para notificaciones y el tribunal ante el que se interpone, o</a:t>
            </a:r>
          </a:p>
          <a:p>
            <a:pPr marL="0" indent="0" algn="just">
              <a:buNone/>
            </a:pPr>
            <a:r>
              <a:rPr lang="es-ES" b="1" dirty="0"/>
              <a:t>b)</a:t>
            </a:r>
            <a:r>
              <a:rPr lang="es-ES" dirty="0"/>
              <a:t> formulando, además, las alegaciones que crea convenientes a su derecho, con aportación de la prueba pertinente.</a:t>
            </a:r>
          </a:p>
          <a:p>
            <a:pPr marL="0" indent="0" algn="just">
              <a:buNone/>
            </a:pPr>
            <a:endParaRPr lang="es-ES" dirty="0"/>
          </a:p>
        </p:txBody>
      </p:sp>
    </p:spTree>
    <p:extLst>
      <p:ext uri="{BB962C8B-B14F-4D97-AF65-F5344CB8AC3E}">
        <p14:creationId xmlns:p14="http://schemas.microsoft.com/office/powerpoint/2010/main" val="3026791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a:t/>
            </a:r>
            <a:br>
              <a:rPr lang="es-ES" b="1" dirty="0"/>
            </a:br>
            <a:r>
              <a:rPr lang="es-ES" b="1" dirty="0"/>
              <a:t>III. INICIACIÓN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85000" lnSpcReduction="10000"/>
          </a:bodyPr>
          <a:lstStyle/>
          <a:p>
            <a:pPr marL="0" indent="0" algn="just">
              <a:buNone/>
            </a:pPr>
            <a:r>
              <a:rPr lang="es-ES" dirty="0"/>
              <a:t>La primera de ellas constituye, con carácter general, la forma habitual o usual de interponer la reclamación económico-administrativa, por cuanto los interesados formularán las alegaciones en defensa de su pretensión en función directa de los datos y antecedentes obrantes en el expediente de los que se deriva el acto impugnado, y de los fundamentos jurídicos invocados por la Oficina Gestora en la resolución del acuerdo que se pretende atacar. La segunda, por el contrario y sin perjuicio de las normas de aplicación del procedimiento abreviado, al que nos referiremos, supone la forma excepcional.</a:t>
            </a:r>
          </a:p>
          <a:p>
            <a:pPr marL="0" indent="0" algn="just">
              <a:buNone/>
            </a:pPr>
            <a:endParaRPr lang="es-ES" dirty="0"/>
          </a:p>
        </p:txBody>
      </p:sp>
    </p:spTree>
    <p:extLst>
      <p:ext uri="{BB962C8B-B14F-4D97-AF65-F5344CB8AC3E}">
        <p14:creationId xmlns:p14="http://schemas.microsoft.com/office/powerpoint/2010/main" val="2352782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a:t/>
            </a:r>
            <a:br>
              <a:rPr lang="es-ES" b="1" dirty="0"/>
            </a:br>
            <a:r>
              <a:rPr lang="es-ES" b="1" dirty="0"/>
              <a:t>III. INICIACIÓN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85000" lnSpcReduction="10000"/>
          </a:bodyPr>
          <a:lstStyle/>
          <a:p>
            <a:pPr marL="0" indent="0" algn="just">
              <a:buNone/>
            </a:pPr>
            <a:r>
              <a:rPr lang="es-ES" b="1" dirty="0"/>
              <a:t>3.</a:t>
            </a:r>
            <a:r>
              <a:rPr lang="es-ES" dirty="0"/>
              <a:t> El escrito de interposición </a:t>
            </a:r>
            <a:r>
              <a:rPr lang="es-ES" u="sng" dirty="0"/>
              <a:t>se dirigirá al órgano administrativo que haya dictado el acto reclamable que lo remitirá al tribunal competente en el plazo de un mes junto con el expediente correspondiente</a:t>
            </a:r>
            <a:r>
              <a:rPr lang="es-ES" dirty="0"/>
              <a:t>, al que se podrá incorporar un informe si se considera conveniente.</a:t>
            </a:r>
          </a:p>
          <a:p>
            <a:pPr marL="0" indent="0" algn="just">
              <a:buNone/>
            </a:pPr>
            <a:r>
              <a:rPr lang="es-ES" dirty="0"/>
              <a:t>En los casos de reclamaciones relativas a retenciones, ingresos a cuenta, repercusiones, a la obligación de expedir y entregar factura y relaciones entre el sustituto y el contribuyente, el escrito de interposición se dirigirá al tribunal competente para resolver la reclamación.</a:t>
            </a:r>
          </a:p>
          <a:p>
            <a:pPr marL="0" indent="0" algn="just">
              <a:buNone/>
            </a:pPr>
            <a:endParaRPr lang="es-ES" dirty="0"/>
          </a:p>
        </p:txBody>
      </p:sp>
    </p:spTree>
    <p:extLst>
      <p:ext uri="{BB962C8B-B14F-4D97-AF65-F5344CB8AC3E}">
        <p14:creationId xmlns:p14="http://schemas.microsoft.com/office/powerpoint/2010/main" val="2492576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a:t/>
            </a:r>
            <a:br>
              <a:rPr lang="es-ES" b="1" dirty="0"/>
            </a:br>
            <a:r>
              <a:rPr lang="es-ES" b="1" dirty="0"/>
              <a:t>III. INICIACIÓN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77500" lnSpcReduction="20000"/>
          </a:bodyPr>
          <a:lstStyle/>
          <a:p>
            <a:pPr marL="0" indent="0" algn="just">
              <a:buNone/>
            </a:pPr>
            <a:r>
              <a:rPr lang="es-ES" dirty="0"/>
              <a:t>La reclamación económico-administrativa en única o primera instancia se interpondrá en el plazo de un mes a contar desde el día siguiente al de la notificación del acto impugnado, o desde el día siguiente a aquél en que quede constancia de la realización u omisión de la retención o ingreso a cuenta, de la repercusión motivo de la reclamación o de la sustitución derivada de las relaciones entre el sustituto y el contribuyente</a:t>
            </a:r>
            <a:r>
              <a:rPr lang="es-ES" dirty="0" smtClean="0"/>
              <a:t>. </a:t>
            </a:r>
          </a:p>
          <a:p>
            <a:pPr marL="0" indent="0" algn="just">
              <a:buNone/>
            </a:pPr>
            <a:r>
              <a:rPr lang="es-ES" dirty="0" smtClean="0"/>
              <a:t>Tratándose </a:t>
            </a:r>
            <a:r>
              <a:rPr lang="es-ES" dirty="0"/>
              <a:t>de reclamaciones relativas a la obligación de expedir y entregar factura que incumbe a empresarios y profesionales, el plazo al que se refiere el primer párrafo empezará a contarse transcurrido un mes desde que se haya requerido formalmente el cumplimiento de dicha obligación.</a:t>
            </a:r>
            <a:endParaRPr lang="es-ES" dirty="0" smtClean="0"/>
          </a:p>
          <a:p>
            <a:pPr marL="0" indent="0" algn="just">
              <a:buNone/>
            </a:pPr>
            <a:endParaRPr lang="es-ES" dirty="0"/>
          </a:p>
        </p:txBody>
      </p:sp>
    </p:spTree>
    <p:extLst>
      <p:ext uri="{BB962C8B-B14F-4D97-AF65-F5344CB8AC3E}">
        <p14:creationId xmlns:p14="http://schemas.microsoft.com/office/powerpoint/2010/main" val="7366683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IV</a:t>
            </a:r>
            <a:r>
              <a:rPr lang="es-ES" b="1" dirty="0"/>
              <a:t>. INSTRUCCIÓN DEL PROCEDIMIENTO</a:t>
            </a:r>
            <a:r>
              <a:rPr lang="es-ES" dirty="0"/>
              <a:t/>
            </a:r>
            <a:br>
              <a:rPr lang="es-ES" dirty="0"/>
            </a:br>
            <a:endParaRPr lang="es-ES" dirty="0"/>
          </a:p>
        </p:txBody>
      </p:sp>
      <p:sp>
        <p:nvSpPr>
          <p:cNvPr id="3" name="2 Marcador de contenido"/>
          <p:cNvSpPr>
            <a:spLocks noGrp="1"/>
          </p:cNvSpPr>
          <p:nvPr>
            <p:ph idx="1"/>
          </p:nvPr>
        </p:nvSpPr>
        <p:spPr/>
        <p:txBody>
          <a:bodyPr>
            <a:normAutofit lnSpcReduction="10000"/>
          </a:bodyPr>
          <a:lstStyle/>
          <a:p>
            <a:pPr marL="0" indent="0" algn="just">
              <a:buNone/>
            </a:pPr>
            <a:r>
              <a:rPr lang="es-ES" b="1" dirty="0"/>
              <a:t>1.</a:t>
            </a:r>
            <a:r>
              <a:rPr lang="es-ES" dirty="0"/>
              <a:t> El tribunal, una vez recibido y, en su caso, completado el expediente, lo pondrá de manifiesto a los interesados que hubieran comparecido en la reclamación y no hubiesen formulado alegaciones en el escrito de interposición o las hubiesen formulado pero con la solicitud expresa de este trámite, por plazo común de un mes en el que deberán presentar el escrito de alegaciones con aportación de las pruebas oportunas</a:t>
            </a:r>
          </a:p>
        </p:txBody>
      </p:sp>
    </p:spTree>
    <p:extLst>
      <p:ext uri="{BB962C8B-B14F-4D97-AF65-F5344CB8AC3E}">
        <p14:creationId xmlns:p14="http://schemas.microsoft.com/office/powerpoint/2010/main" val="3365612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I. CONCEPTO</a:t>
            </a:r>
            <a:r>
              <a:rPr lang="es-ES" dirty="0"/>
              <a:t/>
            </a:r>
            <a:br>
              <a:rPr lang="es-ES" dirty="0"/>
            </a:br>
            <a:endParaRPr lang="es-ES" dirty="0"/>
          </a:p>
        </p:txBody>
      </p:sp>
      <p:sp>
        <p:nvSpPr>
          <p:cNvPr id="3" name="2 Marcador de contenido"/>
          <p:cNvSpPr>
            <a:spLocks noGrp="1"/>
          </p:cNvSpPr>
          <p:nvPr>
            <p:ph idx="1"/>
          </p:nvPr>
        </p:nvSpPr>
        <p:spPr/>
        <p:txBody>
          <a:bodyPr>
            <a:normAutofit/>
          </a:bodyPr>
          <a:lstStyle/>
          <a:p>
            <a:pPr marL="0" indent="0" algn="just">
              <a:buNone/>
            </a:pPr>
            <a:r>
              <a:rPr lang="es-ES" b="1" dirty="0"/>
              <a:t>1.</a:t>
            </a:r>
            <a:r>
              <a:rPr lang="es-ES" dirty="0"/>
              <a:t> La reclamación económico-administrativa es un recurso administrativo que tiene por objeto revisar la legalidad de los actos de aplicación de tributos, actuaciones tributarias, reclamaciones y sanciones tributarias que resulta necesario para agotar la vía administrativa y abrir la vía del recurso contencioso-administrativo.</a:t>
            </a:r>
          </a:p>
          <a:p>
            <a:endParaRPr lang="es-ES" dirty="0"/>
          </a:p>
        </p:txBody>
      </p:sp>
    </p:spTree>
    <p:extLst>
      <p:ext uri="{BB962C8B-B14F-4D97-AF65-F5344CB8AC3E}">
        <p14:creationId xmlns:p14="http://schemas.microsoft.com/office/powerpoint/2010/main" val="36921029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IV</a:t>
            </a:r>
            <a:r>
              <a:rPr lang="es-ES" b="1" dirty="0"/>
              <a:t>. INSTRUCCIÓN DEL PROCEDIMIENTO</a:t>
            </a:r>
            <a:r>
              <a:rPr lang="es-ES" dirty="0"/>
              <a:t/>
            </a:r>
            <a:br>
              <a:rPr lang="es-ES" dirty="0"/>
            </a:br>
            <a:endParaRPr lang="es-ES" dirty="0"/>
          </a:p>
        </p:txBody>
      </p:sp>
      <p:sp>
        <p:nvSpPr>
          <p:cNvPr id="3" name="2 Marcador de contenido"/>
          <p:cNvSpPr>
            <a:spLocks noGrp="1"/>
          </p:cNvSpPr>
          <p:nvPr>
            <p:ph idx="1"/>
          </p:nvPr>
        </p:nvSpPr>
        <p:spPr/>
        <p:txBody>
          <a:bodyPr>
            <a:normAutofit/>
          </a:bodyPr>
          <a:lstStyle/>
          <a:p>
            <a:pPr marL="0" indent="0" algn="just">
              <a:buNone/>
            </a:pPr>
            <a:r>
              <a:rPr lang="es-ES" dirty="0"/>
              <a:t>El trámite de alegaciones es un acto de instrucción del procedimiento, de suerte tal que </a:t>
            </a:r>
            <a:r>
              <a:rPr lang="es-ES" b="1" dirty="0">
                <a:solidFill>
                  <a:srgbClr val="FF0000"/>
                </a:solidFill>
              </a:rPr>
              <a:t>el hecho de que el interesado no ejercite este derecho no podrá provocar que se desestime su pretensión</a:t>
            </a:r>
            <a:r>
              <a:rPr lang="es-ES" dirty="0"/>
              <a:t>, ni exime del deber de resolver todas las cuestiones que ofrezca el expediente de gestión.</a:t>
            </a:r>
          </a:p>
          <a:p>
            <a:pPr marL="0" indent="0" algn="just">
              <a:buNone/>
            </a:pPr>
            <a:endParaRPr lang="es-ES" dirty="0"/>
          </a:p>
        </p:txBody>
      </p:sp>
    </p:spTree>
    <p:extLst>
      <p:ext uri="{BB962C8B-B14F-4D97-AF65-F5344CB8AC3E}">
        <p14:creationId xmlns:p14="http://schemas.microsoft.com/office/powerpoint/2010/main" val="21874185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IV</a:t>
            </a:r>
            <a:r>
              <a:rPr lang="es-ES" b="1" dirty="0"/>
              <a:t>. INSTRUCCIÓN DEL PROCEDIMIENTO</a:t>
            </a:r>
            <a:r>
              <a:rPr lang="es-ES" dirty="0"/>
              <a:t/>
            </a:r>
            <a:br>
              <a:rPr lang="es-ES" dirty="0"/>
            </a:br>
            <a:endParaRPr lang="es-ES" dirty="0"/>
          </a:p>
        </p:txBody>
      </p:sp>
      <p:sp>
        <p:nvSpPr>
          <p:cNvPr id="3" name="2 Marcador de contenido"/>
          <p:cNvSpPr>
            <a:spLocks noGrp="1"/>
          </p:cNvSpPr>
          <p:nvPr>
            <p:ph idx="1"/>
          </p:nvPr>
        </p:nvSpPr>
        <p:spPr/>
        <p:txBody>
          <a:bodyPr>
            <a:normAutofit/>
          </a:bodyPr>
          <a:lstStyle/>
          <a:p>
            <a:pPr marL="0" indent="0" algn="just">
              <a:buNone/>
            </a:pPr>
            <a:r>
              <a:rPr lang="es-ES" dirty="0"/>
              <a:t>La falta de correlación entre el escrito de interposición de la reclamación y el de alegaciones produce, como efecto inmediato, la desestimación del recurso. </a:t>
            </a:r>
            <a:r>
              <a:rPr lang="es-ES" b="1" dirty="0">
                <a:solidFill>
                  <a:srgbClr val="FF0000"/>
                </a:solidFill>
              </a:rPr>
              <a:t>Con ocasión de la presentación de las alegaciones no podrá admitirse que se modifique la pretensión ejercitada en el escrito de interposición</a:t>
            </a:r>
            <a:r>
              <a:rPr lang="es-ES" dirty="0"/>
              <a:t>.</a:t>
            </a:r>
          </a:p>
          <a:p>
            <a:pPr marL="0" indent="0" algn="just">
              <a:buNone/>
            </a:pPr>
            <a:endParaRPr lang="es-ES" dirty="0"/>
          </a:p>
        </p:txBody>
      </p:sp>
    </p:spTree>
    <p:extLst>
      <p:ext uri="{BB962C8B-B14F-4D97-AF65-F5344CB8AC3E}">
        <p14:creationId xmlns:p14="http://schemas.microsoft.com/office/powerpoint/2010/main" val="3197006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IV</a:t>
            </a:r>
            <a:r>
              <a:rPr lang="es-ES" b="1" dirty="0"/>
              <a:t>. INSTRUCCIÓN DEL PROCEDIMIENTO</a:t>
            </a:r>
            <a:r>
              <a:rPr lang="es-ES" dirty="0"/>
              <a:t/>
            </a:r>
            <a:br>
              <a:rPr lang="es-ES" dirty="0"/>
            </a:br>
            <a:endParaRPr lang="es-E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b="1" dirty="0"/>
              <a:t>2.</a:t>
            </a:r>
            <a:r>
              <a:rPr lang="es-ES" dirty="0"/>
              <a:t> En el escrito de alegaciones los interesados podrán proponer cualquier medio de prueba admisible en Derecho. También podrá acordarse de oficio la práctica de pruebas que se estimen necesarias para dictar resolución.</a:t>
            </a:r>
          </a:p>
          <a:p>
            <a:pPr marL="0" indent="0" algn="just">
              <a:buNone/>
            </a:pPr>
            <a:r>
              <a:rPr lang="es-ES" dirty="0"/>
              <a:t>La prueba es la actividad que, integrada en el trámite de instrucción de un procedimiento, tiende a comprobar la existencia y a verificar la realidad de los hechos que han de servir de presupuesto de la resolución que, en su caso, haya de adoptarse.</a:t>
            </a:r>
          </a:p>
          <a:p>
            <a:pPr marL="0" indent="0" algn="just">
              <a:buNone/>
            </a:pPr>
            <a:endParaRPr lang="es-ES" dirty="0"/>
          </a:p>
        </p:txBody>
      </p:sp>
    </p:spTree>
    <p:extLst>
      <p:ext uri="{BB962C8B-B14F-4D97-AF65-F5344CB8AC3E}">
        <p14:creationId xmlns:p14="http://schemas.microsoft.com/office/powerpoint/2010/main" val="2929602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IV</a:t>
            </a:r>
            <a:r>
              <a:rPr lang="es-ES" b="1" dirty="0"/>
              <a:t>. INSTRUCCIÓN DEL PROCEDIMIENTO</a:t>
            </a:r>
            <a:r>
              <a:rPr lang="es-ES" dirty="0"/>
              <a:t/>
            </a:r>
            <a:br>
              <a:rPr lang="es-ES" dirty="0"/>
            </a:br>
            <a:endParaRPr lang="es-ES" dirty="0"/>
          </a:p>
        </p:txBody>
      </p:sp>
      <p:sp>
        <p:nvSpPr>
          <p:cNvPr id="3" name="2 Marcador de contenido"/>
          <p:cNvSpPr>
            <a:spLocks noGrp="1"/>
          </p:cNvSpPr>
          <p:nvPr>
            <p:ph idx="1"/>
          </p:nvPr>
        </p:nvSpPr>
        <p:spPr/>
        <p:txBody>
          <a:bodyPr>
            <a:normAutofit/>
          </a:bodyPr>
          <a:lstStyle/>
          <a:p>
            <a:pPr marL="0" indent="0" algn="just">
              <a:buNone/>
            </a:pPr>
            <a:r>
              <a:rPr lang="es-ES" b="1" dirty="0"/>
              <a:t>3.</a:t>
            </a:r>
            <a:r>
              <a:rPr lang="es-ES" dirty="0"/>
              <a:t> En los procedimientos de aplicación de los tributos quien haga valer su derecho deberá probar los hechos constitutivos del mismo. Los obligados tributarios cumplirán su deber de probar si designan de modo concreto los elementos de prueba en poder de la Administración tributaria.</a:t>
            </a:r>
          </a:p>
          <a:p>
            <a:pPr marL="0" indent="0" algn="just">
              <a:buNone/>
            </a:pPr>
            <a:endParaRPr lang="es-ES" dirty="0"/>
          </a:p>
        </p:txBody>
      </p:sp>
    </p:spTree>
    <p:extLst>
      <p:ext uri="{BB962C8B-B14F-4D97-AF65-F5344CB8AC3E}">
        <p14:creationId xmlns:p14="http://schemas.microsoft.com/office/powerpoint/2010/main" val="25259437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IV</a:t>
            </a:r>
            <a:r>
              <a:rPr lang="es-ES" b="1" dirty="0"/>
              <a:t>. INSTRUCCIÓN DEL PROCEDIMIENTO</a:t>
            </a:r>
            <a:r>
              <a:rPr lang="es-ES" dirty="0"/>
              <a:t/>
            </a:r>
            <a:br>
              <a:rPr lang="es-ES" dirty="0"/>
            </a:br>
            <a:endParaRPr lang="es-ES" dirty="0"/>
          </a:p>
        </p:txBody>
      </p:sp>
      <p:sp>
        <p:nvSpPr>
          <p:cNvPr id="3" name="2 Marcador de contenido"/>
          <p:cNvSpPr>
            <a:spLocks noGrp="1"/>
          </p:cNvSpPr>
          <p:nvPr>
            <p:ph idx="1"/>
          </p:nvPr>
        </p:nvSpPr>
        <p:spPr/>
        <p:txBody>
          <a:bodyPr>
            <a:normAutofit/>
          </a:bodyPr>
          <a:lstStyle/>
          <a:p>
            <a:pPr marL="0" indent="0" algn="just">
              <a:buNone/>
            </a:pPr>
            <a:r>
              <a:rPr lang="es-ES" dirty="0" smtClean="0"/>
              <a:t>Los hechos relevantes para la decisión de un procedimiento podrán acreditarse por cualquier medio de prueba siendo de aplicación al efecto las normas que se contienen en el Código Civil y en la Ley de Enjuiciamiento Civil, salvo que la Ley establezca otra cosa. Así pues, en este procedimiento económico-administrativo se admiten todos los medios de prueba admisibles en cualquier proceso jurisdiccional.</a:t>
            </a:r>
          </a:p>
          <a:p>
            <a:pPr marL="0" indent="0" algn="just">
              <a:buNone/>
            </a:pPr>
            <a:endParaRPr lang="es-ES" dirty="0"/>
          </a:p>
        </p:txBody>
      </p:sp>
    </p:spTree>
    <p:extLst>
      <p:ext uri="{BB962C8B-B14F-4D97-AF65-F5344CB8AC3E}">
        <p14:creationId xmlns:p14="http://schemas.microsoft.com/office/powerpoint/2010/main" val="39410333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IV</a:t>
            </a:r>
            <a:r>
              <a:rPr lang="es-ES" b="1" dirty="0"/>
              <a:t>. INSTRUCCIÓN DEL PROCEDIMIENTO</a:t>
            </a:r>
            <a:r>
              <a:rPr lang="es-ES" dirty="0"/>
              <a:t/>
            </a:r>
            <a:br>
              <a:rPr lang="es-ES" dirty="0"/>
            </a:br>
            <a:endParaRPr lang="es-ES" dirty="0"/>
          </a:p>
        </p:txBody>
      </p:sp>
      <p:sp>
        <p:nvSpPr>
          <p:cNvPr id="3" name="2 Marcador de contenido"/>
          <p:cNvSpPr>
            <a:spLocks noGrp="1"/>
          </p:cNvSpPr>
          <p:nvPr>
            <p:ph idx="1"/>
          </p:nvPr>
        </p:nvSpPr>
        <p:spPr/>
        <p:txBody>
          <a:bodyPr>
            <a:normAutofit/>
          </a:bodyPr>
          <a:lstStyle/>
          <a:p>
            <a:pPr marL="0" indent="0" algn="just">
              <a:buNone/>
            </a:pPr>
            <a:r>
              <a:rPr lang="es-ES" b="1" dirty="0"/>
              <a:t>4.</a:t>
            </a:r>
            <a:r>
              <a:rPr lang="es-ES" dirty="0"/>
              <a:t> El acto denegatorio de la práctica de prueba, habrá de ser motivado, y no es susceptible de recurso administrativo alguno sin perjuicio de que se reitere la pretensión en la instancia superior o de que la prueba pueda acordarse de oficio por el Tribunal antes de dictar resolución.</a:t>
            </a:r>
          </a:p>
          <a:p>
            <a:pPr marL="0" indent="0" algn="just">
              <a:buNone/>
            </a:pPr>
            <a:endParaRPr lang="es-ES" dirty="0"/>
          </a:p>
        </p:txBody>
      </p:sp>
    </p:spTree>
    <p:extLst>
      <p:ext uri="{BB962C8B-B14F-4D97-AF65-F5344CB8AC3E}">
        <p14:creationId xmlns:p14="http://schemas.microsoft.com/office/powerpoint/2010/main" val="17897726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a:t>
            </a:r>
            <a:r>
              <a:rPr lang="es-ES" b="1" dirty="0"/>
              <a:t>. TERMINACIÓN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a:bodyPr>
          <a:lstStyle/>
          <a:p>
            <a:pPr marL="0" indent="0" algn="just">
              <a:buNone/>
            </a:pPr>
            <a:r>
              <a:rPr lang="es-ES" b="1" dirty="0"/>
              <a:t>1.</a:t>
            </a:r>
            <a:r>
              <a:rPr lang="es-ES" dirty="0"/>
              <a:t> La terminación del procedimiento económico-administrativo puede producirse por alguna de las siguientes causas: renuncia al derecho en que la reclamación se fundamente, por desistimiento de la petición o instancia, por caducidad de ésta y por satisfacción extraprocesal o mediante resolución que es, generalmente, el modo normal de terminación.</a:t>
            </a:r>
          </a:p>
          <a:p>
            <a:pPr marL="0" indent="0" algn="just">
              <a:buNone/>
            </a:pPr>
            <a:endParaRPr lang="es-ES" dirty="0"/>
          </a:p>
        </p:txBody>
      </p:sp>
    </p:spTree>
    <p:extLst>
      <p:ext uri="{BB962C8B-B14F-4D97-AF65-F5344CB8AC3E}">
        <p14:creationId xmlns:p14="http://schemas.microsoft.com/office/powerpoint/2010/main" val="2193049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a:t>
            </a:r>
            <a:r>
              <a:rPr lang="es-ES" b="1" dirty="0"/>
              <a:t>. TERMINACIÓN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b="1" dirty="0"/>
              <a:t>2.</a:t>
            </a:r>
            <a:r>
              <a:rPr lang="es-ES" dirty="0"/>
              <a:t> El desistimiento supone la renuncia del reclamante a la petición deducida en la reclamación (pretensión), pero no al ejercicio del derecho de acción; esto es, se podrá reiterar dicha petición en apoyo de una nueva reclamación, siempre y cuando no hubiera prescrito el derecho para accionar; mientras que la renuncia supone el abandono del fundamento del recurso; esto es, no sólo produce la terminación del procedimiento sino la imposibilidad de que el mismo fundamento se reitere en otra nueva reclamación.</a:t>
            </a:r>
          </a:p>
          <a:p>
            <a:pPr marL="0" indent="0" algn="just">
              <a:buNone/>
            </a:pPr>
            <a:endParaRPr lang="es-ES" dirty="0"/>
          </a:p>
        </p:txBody>
      </p:sp>
    </p:spTree>
    <p:extLst>
      <p:ext uri="{BB962C8B-B14F-4D97-AF65-F5344CB8AC3E}">
        <p14:creationId xmlns:p14="http://schemas.microsoft.com/office/powerpoint/2010/main" val="30941742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a:t>
            </a:r>
            <a:r>
              <a:rPr lang="es-ES" b="1" dirty="0"/>
              <a:t>. TERMINACIÓN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85000" lnSpcReduction="10000"/>
          </a:bodyPr>
          <a:lstStyle/>
          <a:p>
            <a:pPr marL="0" indent="0" algn="just">
              <a:buNone/>
            </a:pPr>
            <a:r>
              <a:rPr lang="es-ES" b="1" dirty="0"/>
              <a:t>3.</a:t>
            </a:r>
            <a:r>
              <a:rPr lang="es-ES" dirty="0"/>
              <a:t> La caducidad no es un acto, sino un fenómeno jurídico, esto es, no depende exclusivamente de la voluntad de los interesados sino de aquélla y de la concurrencia de un elemento externo que, en este caso, es el transcurso del tiempo.</a:t>
            </a:r>
          </a:p>
          <a:p>
            <a:pPr marL="0" indent="0" algn="just">
              <a:buNone/>
            </a:pPr>
            <a:r>
              <a:rPr lang="es-ES" dirty="0"/>
              <a:t>Así, cuando se produzca la paralización del procedimiento por causa imputable al interesado, el órgano competente le advertirá que se producirá la caducidad del mismo. Consumido este plazo sin que el particular realice las actividades necesarias, acordará el archivo de las actuaciones, notificándoselo al interesado.</a:t>
            </a:r>
          </a:p>
          <a:p>
            <a:pPr marL="0" indent="0" algn="just">
              <a:buNone/>
            </a:pPr>
            <a:endParaRPr lang="es-ES" dirty="0"/>
          </a:p>
        </p:txBody>
      </p:sp>
    </p:spTree>
    <p:extLst>
      <p:ext uri="{BB962C8B-B14F-4D97-AF65-F5344CB8AC3E}">
        <p14:creationId xmlns:p14="http://schemas.microsoft.com/office/powerpoint/2010/main" val="28264397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a:t>
            </a:r>
            <a:r>
              <a:rPr lang="es-ES" b="1" dirty="0"/>
              <a:t>. TERMINACIÓN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ES" b="1" dirty="0"/>
              <a:t>4.</a:t>
            </a:r>
            <a:r>
              <a:rPr lang="es-ES" dirty="0"/>
              <a:t> Existe satisfacción extraprocesal cuando la Administración, iniciado un proceso de revisión reconoce, con posterioridad y a través del procedimiento administrativo concreto (v.gr., revocación, rectificación de errores, etc.) y distinto al que determinó el nacimiento del acto impugnado, totalmente las pretensiones de la parte demandante. La satisfacción extraprocesal despliega sus efectos en el proceso anterior abierto como consecuencia del acto que se revoca o anula, produciendo necesariamente su terminación, por lo que el proceso mismo debe terminar, al no existir ya pretensiones que puedan ser reconocidas o satisfechas por el órgano en cuestión.</a:t>
            </a:r>
          </a:p>
          <a:p>
            <a:pPr marL="0" indent="0" algn="just">
              <a:buNone/>
            </a:pPr>
            <a:endParaRPr lang="es-ES" dirty="0"/>
          </a:p>
        </p:txBody>
      </p:sp>
    </p:spTree>
    <p:extLst>
      <p:ext uri="{BB962C8B-B14F-4D97-AF65-F5344CB8AC3E}">
        <p14:creationId xmlns:p14="http://schemas.microsoft.com/office/powerpoint/2010/main" val="909478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I. CONCEPTO</a:t>
            </a:r>
            <a:r>
              <a:rPr lang="es-ES" dirty="0"/>
              <a:t/>
            </a:r>
            <a:br>
              <a:rPr lang="es-ES" dirty="0"/>
            </a:br>
            <a:endParaRPr lang="es-ES" dirty="0"/>
          </a:p>
        </p:txBody>
      </p:sp>
      <p:sp>
        <p:nvSpPr>
          <p:cNvPr id="3" name="2 Marcador de contenido"/>
          <p:cNvSpPr>
            <a:spLocks noGrp="1"/>
          </p:cNvSpPr>
          <p:nvPr>
            <p:ph idx="1"/>
          </p:nvPr>
        </p:nvSpPr>
        <p:spPr/>
        <p:txBody>
          <a:bodyPr>
            <a:normAutofit/>
          </a:bodyPr>
          <a:lstStyle/>
          <a:p>
            <a:pPr marL="0" indent="0" algn="just">
              <a:buNone/>
            </a:pPr>
            <a:r>
              <a:rPr lang="es-ES" b="1" dirty="0"/>
              <a:t>2.</a:t>
            </a:r>
            <a:r>
              <a:rPr lang="es-ES" dirty="0"/>
              <a:t> El procedimiento económico-administrativo es el conjunto de actos y actuaciones de los particulares y de la Administración tendentes a la iniciación, instrucción, terminación y ejecución de la resolución que se adopte en que se materializa la revisión de la legalidad de los actos de aplicación de los tributos a que se refiere la reclamación económico-administrativa.</a:t>
            </a:r>
          </a:p>
          <a:p>
            <a:endParaRPr lang="es-ES" dirty="0"/>
          </a:p>
        </p:txBody>
      </p:sp>
    </p:spTree>
    <p:extLst>
      <p:ext uri="{BB962C8B-B14F-4D97-AF65-F5344CB8AC3E}">
        <p14:creationId xmlns:p14="http://schemas.microsoft.com/office/powerpoint/2010/main" val="22719536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a:t>
            </a:r>
            <a:r>
              <a:rPr lang="es-ES" b="1" dirty="0"/>
              <a:t>. TERMINACIÓN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lnSpcReduction="10000"/>
          </a:bodyPr>
          <a:lstStyle/>
          <a:p>
            <a:pPr marL="0" indent="0" algn="just">
              <a:buNone/>
            </a:pPr>
            <a:r>
              <a:rPr lang="es-ES" b="1" dirty="0"/>
              <a:t>5.</a:t>
            </a:r>
            <a:r>
              <a:rPr lang="es-ES" dirty="0"/>
              <a:t> Cuando se produzca la renuncia o desistimiento del reclamante, la caducidad de la instancia o la satisfacción extraprocesal, el tribunal acordará motivadamente el archivo de las actuaciones, acuerdo que podrá ser dictado por un órgano unipersonal y cuya revisión, en vía administrativa, sólo será posible mediante el denominado ”recurso de anulación” dispuesto </a:t>
            </a:r>
            <a:r>
              <a:rPr lang="es-ES" dirty="0" smtClean="0"/>
              <a:t>en el</a:t>
            </a:r>
            <a:r>
              <a:rPr lang="es-ES" dirty="0"/>
              <a:t> </a:t>
            </a:r>
            <a:r>
              <a:rPr lang="es-ES" u="sng" dirty="0"/>
              <a:t>artículo </a:t>
            </a:r>
            <a:r>
              <a:rPr lang="es-ES" u="sng" dirty="0" smtClean="0"/>
              <a:t>241 </a:t>
            </a:r>
            <a:r>
              <a:rPr lang="es-ES" u="sng" dirty="0"/>
              <a:t>Ley 58/2003, General Tributaria</a:t>
            </a:r>
            <a:r>
              <a:rPr lang="es-ES" dirty="0"/>
              <a:t>.</a:t>
            </a:r>
          </a:p>
          <a:p>
            <a:pPr marL="0" indent="0" algn="just">
              <a:buNone/>
            </a:pPr>
            <a:endParaRPr lang="es-ES" dirty="0"/>
          </a:p>
        </p:txBody>
      </p:sp>
    </p:spTree>
    <p:extLst>
      <p:ext uri="{BB962C8B-B14F-4D97-AF65-F5344CB8AC3E}">
        <p14:creationId xmlns:p14="http://schemas.microsoft.com/office/powerpoint/2010/main" val="2248898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a:t>
            </a:r>
            <a:r>
              <a:rPr lang="es-ES" b="1" dirty="0"/>
              <a:t>. TERMINACIÓN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b="1" dirty="0"/>
              <a:t>6.</a:t>
            </a:r>
            <a:r>
              <a:rPr lang="es-ES" dirty="0"/>
              <a:t> La resolución se conceptúa como el acto del órgano competente que decide la adecuación conforme a derecho del acto o actuación impugnado, declarando, en su caso, su nulidad o anulación y decretando, si ha lugar a ello, la adopción de las medidas necesarias tendentes a reparar la situación jurídica. Los tribunales económico-administrativos no podrán abstenerse de resolver ninguna reclamación sometida a su conocimiento sin que pueda alegarse duda racional o deficiencia en los preceptos legales.</a:t>
            </a:r>
          </a:p>
          <a:p>
            <a:pPr marL="0" indent="0" algn="just">
              <a:buNone/>
            </a:pPr>
            <a:endParaRPr lang="es-ES" dirty="0"/>
          </a:p>
        </p:txBody>
      </p:sp>
    </p:spTree>
    <p:extLst>
      <p:ext uri="{BB962C8B-B14F-4D97-AF65-F5344CB8AC3E}">
        <p14:creationId xmlns:p14="http://schemas.microsoft.com/office/powerpoint/2010/main" val="22625254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a:t>
            </a:r>
            <a:r>
              <a:rPr lang="es-ES" b="1" dirty="0"/>
              <a:t>. TERMINACIÓN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a:bodyPr>
          <a:lstStyle/>
          <a:p>
            <a:pPr marL="0" indent="0" algn="just">
              <a:buNone/>
            </a:pPr>
            <a:r>
              <a:rPr lang="es-ES" dirty="0"/>
              <a:t>Las resoluciones dictadas deberán contener los antecedentes de hecho y los fundamentos de derecho en que se basen y decidirán todas las cuestiones que se susciten en el expediente, hayan sido o no planteadas por los interesados. La resolución que se dicte tendrá plena eficacia respecto de los interesados a quienes se hubiese notificado la existencia de la reclamación.</a:t>
            </a:r>
          </a:p>
          <a:p>
            <a:pPr marL="0" indent="0" algn="just">
              <a:buNone/>
            </a:pPr>
            <a:endParaRPr lang="es-ES" dirty="0"/>
          </a:p>
        </p:txBody>
      </p:sp>
    </p:spTree>
    <p:extLst>
      <p:ext uri="{BB962C8B-B14F-4D97-AF65-F5344CB8AC3E}">
        <p14:creationId xmlns:p14="http://schemas.microsoft.com/office/powerpoint/2010/main" val="23559760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a:t>
            </a:r>
            <a:r>
              <a:rPr lang="es-ES" b="1" dirty="0"/>
              <a:t>. TERMINACIÓN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b="1" dirty="0"/>
              <a:t>7.</a:t>
            </a:r>
            <a:r>
              <a:rPr lang="es-ES" dirty="0"/>
              <a:t> La resolución podrá ser estimatoria, desestimatoria o declarar la inadmisibilidad. La resolución estimatoria podrá anular total o parcialmente el acto impugnado por razones de derecho sustantivo o por defectos formales.</a:t>
            </a:r>
          </a:p>
          <a:p>
            <a:pPr marL="0" indent="0" algn="just">
              <a:buNone/>
            </a:pPr>
            <a:r>
              <a:rPr lang="es-ES" dirty="0"/>
              <a:t>Cuando la resolución aprecie defectos formales que hayan disminuido las posibilidades de defensa del reclamante, se producirá la anulación del acto en la parte afectada y se ordenará la retroacción de las actuaciones al momento en que se produjo el defecto formal.</a:t>
            </a:r>
          </a:p>
          <a:p>
            <a:pPr marL="0" indent="0" algn="just">
              <a:buNone/>
            </a:pPr>
            <a:endParaRPr lang="es-ES" dirty="0"/>
          </a:p>
        </p:txBody>
      </p:sp>
    </p:spTree>
    <p:extLst>
      <p:ext uri="{BB962C8B-B14F-4D97-AF65-F5344CB8AC3E}">
        <p14:creationId xmlns:p14="http://schemas.microsoft.com/office/powerpoint/2010/main" val="7602275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a:t>
            </a:r>
            <a:r>
              <a:rPr lang="es-ES" b="1" dirty="0"/>
              <a:t>. TERMINACIÓN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70000" lnSpcReduction="20000"/>
          </a:bodyPr>
          <a:lstStyle/>
          <a:p>
            <a:pPr marL="0" indent="0" algn="just">
              <a:buNone/>
            </a:pPr>
            <a:r>
              <a:rPr lang="es-ES" b="1" dirty="0"/>
              <a:t>8.</a:t>
            </a:r>
            <a:r>
              <a:rPr lang="es-ES" dirty="0"/>
              <a:t> Se declarará la inadmisibilidad en los siguientes supuestos</a:t>
            </a:r>
            <a:r>
              <a:rPr lang="es-ES" dirty="0" smtClean="0"/>
              <a:t>:</a:t>
            </a:r>
            <a:endParaRPr lang="es-ES" dirty="0"/>
          </a:p>
          <a:p>
            <a:pPr marL="0" indent="0" algn="just">
              <a:buNone/>
            </a:pPr>
            <a:r>
              <a:rPr lang="es-ES" b="1" dirty="0"/>
              <a:t>a)</a:t>
            </a:r>
            <a:r>
              <a:rPr lang="es-ES" dirty="0"/>
              <a:t> Cuando se impugnen actos o resoluciones no susceptibles de reclamación o recurso en vía económico-administrativa.</a:t>
            </a:r>
          </a:p>
          <a:p>
            <a:pPr marL="0" indent="0" algn="just">
              <a:buNone/>
            </a:pPr>
            <a:r>
              <a:rPr lang="es-ES" b="1" dirty="0"/>
              <a:t>b)</a:t>
            </a:r>
            <a:r>
              <a:rPr lang="es-ES" dirty="0"/>
              <a:t> Cuando la reclamación se haya presentado fuera de plazo.</a:t>
            </a:r>
          </a:p>
          <a:p>
            <a:pPr marL="0" indent="0" algn="just">
              <a:buNone/>
            </a:pPr>
            <a:r>
              <a:rPr lang="es-ES" b="1" dirty="0"/>
              <a:t>c)</a:t>
            </a:r>
            <a:r>
              <a:rPr lang="es-ES" dirty="0"/>
              <a:t> Cuando falte la identificación del acto o actuación contra el que se reclama.</a:t>
            </a:r>
          </a:p>
          <a:p>
            <a:pPr marL="0" indent="0" algn="just">
              <a:buNone/>
            </a:pPr>
            <a:r>
              <a:rPr lang="es-ES" b="1" dirty="0"/>
              <a:t>d)</a:t>
            </a:r>
            <a:r>
              <a:rPr lang="es-ES" dirty="0"/>
              <a:t> Cuando la petición contenida en el escrito de interposición no guarde relación con el acto o actuación recurrido.</a:t>
            </a:r>
          </a:p>
          <a:p>
            <a:pPr marL="0" indent="0" algn="just">
              <a:buNone/>
            </a:pPr>
            <a:r>
              <a:rPr lang="es-ES" b="1" dirty="0"/>
              <a:t>e)</a:t>
            </a:r>
            <a:r>
              <a:rPr lang="es-ES" dirty="0"/>
              <a:t> Cuando concurran defectos de legitimación o de representación.</a:t>
            </a:r>
          </a:p>
          <a:p>
            <a:pPr marL="0" indent="0" algn="just">
              <a:buNone/>
            </a:pPr>
            <a:r>
              <a:rPr lang="es-ES" b="1" dirty="0"/>
              <a:t>f)</a:t>
            </a:r>
            <a:r>
              <a:rPr lang="es-ES" dirty="0"/>
              <a:t> Cuando exista un acto firme y consentido que sea el fundamento exclusivo del acto objeto de la reclamación, cuando se recurra contra actos que reproduzcan otros anteriores definitivos y firmes o contra actos que sean confirmatorios de otros consentidos, así como cuando exista cosa juzgada.</a:t>
            </a:r>
          </a:p>
          <a:p>
            <a:pPr marL="0" indent="0" algn="just">
              <a:buNone/>
            </a:pPr>
            <a:endParaRPr lang="es-ES" dirty="0"/>
          </a:p>
        </p:txBody>
      </p:sp>
    </p:spTree>
    <p:extLst>
      <p:ext uri="{BB962C8B-B14F-4D97-AF65-F5344CB8AC3E}">
        <p14:creationId xmlns:p14="http://schemas.microsoft.com/office/powerpoint/2010/main" val="21732745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a:t>
            </a:r>
            <a:r>
              <a:rPr lang="es-ES" b="1" dirty="0"/>
              <a:t>. TERMINACIÓN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b="1" dirty="0"/>
              <a:t>9.</a:t>
            </a:r>
            <a:r>
              <a:rPr lang="es-ES" dirty="0"/>
              <a:t> La doctrina que de modo reiterado establezca el Tribunal Económico-Administrativo Central vinculará a los tribunales económico-administrativos regionales y locales y al resto de la Administración tributaria. En cada Tribunal Económico-Administrativo, la doctrina sentada por su Pleno vinculará a las Salas y la de ambos a los órganos unipersonales. Las resoluciones y los actos de la Administración tributaria que se fundamenten en la doctrina establecida conforme a este precepto lo harán constar expresamente.</a:t>
            </a:r>
          </a:p>
          <a:p>
            <a:pPr marL="0" indent="0" algn="just">
              <a:buNone/>
            </a:pPr>
            <a:endParaRPr lang="es-ES" dirty="0"/>
          </a:p>
        </p:txBody>
      </p:sp>
    </p:spTree>
    <p:extLst>
      <p:ext uri="{BB962C8B-B14F-4D97-AF65-F5344CB8AC3E}">
        <p14:creationId xmlns:p14="http://schemas.microsoft.com/office/powerpoint/2010/main" val="36100246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VI.</a:t>
            </a:r>
            <a:r>
              <a:rPr lang="es-ES" b="1" dirty="0"/>
              <a:t> </a:t>
            </a:r>
            <a:r>
              <a:rPr lang="es-ES" b="1" dirty="0" smtClean="0"/>
              <a:t>ACUMULACION</a:t>
            </a:r>
            <a:r>
              <a:rPr lang="es-ES" dirty="0"/>
              <a:t/>
            </a:r>
            <a:br>
              <a:rPr lang="es-ES" dirty="0"/>
            </a:br>
            <a:endParaRPr lang="es-ES" dirty="0"/>
          </a:p>
        </p:txBody>
      </p:sp>
      <p:sp>
        <p:nvSpPr>
          <p:cNvPr id="3" name="2 Marcador de contenido"/>
          <p:cNvSpPr>
            <a:spLocks noGrp="1"/>
          </p:cNvSpPr>
          <p:nvPr>
            <p:ph idx="1"/>
          </p:nvPr>
        </p:nvSpPr>
        <p:spPr/>
        <p:txBody>
          <a:bodyPr>
            <a:normAutofit fontScale="70000" lnSpcReduction="20000"/>
          </a:bodyPr>
          <a:lstStyle/>
          <a:p>
            <a:pPr marL="0" indent="0" algn="just">
              <a:buNone/>
            </a:pPr>
            <a:r>
              <a:rPr lang="es-ES" b="1" dirty="0"/>
              <a:t>1. </a:t>
            </a:r>
            <a:r>
              <a:rPr lang="es-ES" dirty="0"/>
              <a:t>Los recursos y las reclamaciones económico-administrativas se acumularán a efectos de su tramitación y resolución en los siguientes casos:</a:t>
            </a:r>
          </a:p>
          <a:p>
            <a:pPr marL="0" indent="0" algn="just">
              <a:buNone/>
            </a:pPr>
            <a:r>
              <a:rPr lang="es-ES" b="1" dirty="0"/>
              <a:t>a) </a:t>
            </a:r>
            <a:r>
              <a:rPr lang="es-ES" dirty="0"/>
              <a:t>Las interpuestas por un mismo interesado relativas al mismo tributo, que deriven de un mismo procedimiento.</a:t>
            </a:r>
          </a:p>
          <a:p>
            <a:pPr marL="0" indent="0" algn="just">
              <a:buNone/>
            </a:pPr>
            <a:r>
              <a:rPr lang="es-ES" b="1" dirty="0"/>
              <a:t>b) </a:t>
            </a:r>
            <a:r>
              <a:rPr lang="es-ES" dirty="0"/>
              <a:t>Las interpuestas por varios interesados relativas al mismo tributo siempre que deriven de un mismo expediente, planteen idénticas cuestiones y deban ser resueltas por el mismo órgano económico-administrativo.</a:t>
            </a:r>
          </a:p>
          <a:p>
            <a:pPr marL="0" indent="0" algn="just">
              <a:buNone/>
            </a:pPr>
            <a:r>
              <a:rPr lang="es-ES" b="1" dirty="0"/>
              <a:t>c) </a:t>
            </a:r>
            <a:r>
              <a:rPr lang="es-ES" dirty="0"/>
              <a:t>Las que se hayan interpuesto por varios interesados contra un mismo acto administrativo o contra una misma actuación tributaria de los particulares.</a:t>
            </a:r>
          </a:p>
          <a:p>
            <a:pPr marL="0" indent="0" algn="just">
              <a:buNone/>
            </a:pPr>
            <a:r>
              <a:rPr lang="es-ES" b="1" dirty="0"/>
              <a:t>d) </a:t>
            </a:r>
            <a:r>
              <a:rPr lang="es-ES" dirty="0"/>
              <a:t>La interpuesta contra una sanción si se hubiera presentado reclamación contra la deuda tributaria de la que derive.</a:t>
            </a:r>
          </a:p>
          <a:p>
            <a:pPr marL="0" indent="0" algn="just">
              <a:buNone/>
            </a:pPr>
            <a:endParaRPr lang="es-ES" dirty="0"/>
          </a:p>
        </p:txBody>
      </p:sp>
    </p:spTree>
    <p:extLst>
      <p:ext uri="{BB962C8B-B14F-4D97-AF65-F5344CB8AC3E}">
        <p14:creationId xmlns:p14="http://schemas.microsoft.com/office/powerpoint/2010/main" val="24426187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VI.</a:t>
            </a:r>
            <a:r>
              <a:rPr lang="es-ES" b="1" dirty="0"/>
              <a:t> </a:t>
            </a:r>
            <a:r>
              <a:rPr lang="es-ES" b="1" dirty="0" smtClean="0"/>
              <a:t>ACUMULACION</a:t>
            </a:r>
            <a:r>
              <a:rPr lang="es-ES" dirty="0"/>
              <a:t/>
            </a:r>
            <a:br>
              <a:rPr lang="es-ES" dirty="0"/>
            </a:br>
            <a:endParaRPr lang="es-ES"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ES" b="1" dirty="0"/>
              <a:t>2. </a:t>
            </a:r>
            <a:r>
              <a:rPr lang="es-ES" dirty="0"/>
              <a:t>Fuera de los casos establecidos en el número anterior, el Tribunal, de oficio o a instancia de parte, podrá acumular motivadamente aquellas reclamaciones que considere que deben ser objeto de resolución unitaria que afecten al mismo o a distintos tributos, siempre que exista conexión entre ellas. En el caso de que se trate de distintos reclamantes y no se haya solicitado por ellos mismos, deberá previamente concedérseles un plazo de 5 días para manifestar lo que estimen conveniente respecto de la procedencia de la acumulación.</a:t>
            </a:r>
          </a:p>
          <a:p>
            <a:pPr marL="0" indent="0" algn="just">
              <a:buNone/>
            </a:pPr>
            <a:r>
              <a:rPr lang="es-ES" dirty="0"/>
              <a:t>Las acumulaciones a las que se refiere este apartado podrán quedar sin efecto cuando el tribunal considere conveniente la resolución separada de las reclamaciones.</a:t>
            </a:r>
          </a:p>
          <a:p>
            <a:pPr marL="0" indent="0" algn="just">
              <a:buNone/>
            </a:pPr>
            <a:endParaRPr lang="es-ES" dirty="0"/>
          </a:p>
        </p:txBody>
      </p:sp>
    </p:spTree>
    <p:extLst>
      <p:ext uri="{BB962C8B-B14F-4D97-AF65-F5344CB8AC3E}">
        <p14:creationId xmlns:p14="http://schemas.microsoft.com/office/powerpoint/2010/main" val="20668140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VI.</a:t>
            </a:r>
            <a:r>
              <a:rPr lang="es-ES" b="1" dirty="0"/>
              <a:t> </a:t>
            </a:r>
            <a:r>
              <a:rPr lang="es-ES" b="1" dirty="0" smtClean="0"/>
              <a:t>ACUMULACION</a:t>
            </a:r>
            <a:r>
              <a:rPr lang="es-ES" dirty="0"/>
              <a:t/>
            </a:r>
            <a:br>
              <a:rPr lang="es-ES" dirty="0"/>
            </a:br>
            <a:endParaRPr lang="es-ES" dirty="0"/>
          </a:p>
        </p:txBody>
      </p:sp>
      <p:sp>
        <p:nvSpPr>
          <p:cNvPr id="3" name="2 Marcador de contenido"/>
          <p:cNvSpPr>
            <a:spLocks noGrp="1"/>
          </p:cNvSpPr>
          <p:nvPr>
            <p:ph idx="1"/>
          </p:nvPr>
        </p:nvSpPr>
        <p:spPr/>
        <p:txBody>
          <a:bodyPr>
            <a:normAutofit fontScale="70000" lnSpcReduction="20000"/>
          </a:bodyPr>
          <a:lstStyle/>
          <a:p>
            <a:pPr marL="0" indent="0" algn="just">
              <a:buNone/>
            </a:pPr>
            <a:r>
              <a:rPr lang="es-ES" b="1" dirty="0"/>
              <a:t>3. </a:t>
            </a:r>
            <a:r>
              <a:rPr lang="es-ES" b="1" dirty="0">
                <a:solidFill>
                  <a:srgbClr val="FF0000"/>
                </a:solidFill>
              </a:rPr>
              <a:t>Los acuerdos sobre acumulación o por los que se deja sin efecto una acumulación tendrán el carácter de actos de trámite y no serán recurribles.</a:t>
            </a:r>
          </a:p>
          <a:p>
            <a:pPr marL="0" indent="0" algn="just">
              <a:buNone/>
            </a:pPr>
            <a:r>
              <a:rPr lang="es-ES" b="1" dirty="0"/>
              <a:t>4. </a:t>
            </a:r>
            <a:r>
              <a:rPr lang="es-ES" dirty="0"/>
              <a:t>La acumulación atenderá al ámbito territorial de cada Tribunal Económico-Administrativo o sala desconcentrada, sin que en ningún caso pueda alterar la competencia para resolver ni la vía de impugnación procedente, salvo en los casos previstos en los párrafos a), c) y d) del apartado 1 de este artículo. En estos casos, si el Tribunal Económico-Administrativo Central fuera competente para resolver una de las reclamaciones objeto de acumulación, lo será también para conocer de las acumuladas; en otro supuesto, la competencia corresponderá, en los casos contemplados en los párrafos a) y c) del apartado 1, al órgano competente para conocer de la reclamación que se hubiera interpuesto primero, y, en el establecido en el párrafo d), al órgano competente para conocer de la reclamación contra la deuda tributaria.</a:t>
            </a:r>
          </a:p>
          <a:p>
            <a:pPr marL="0" indent="0" algn="just">
              <a:buNone/>
            </a:pPr>
            <a:endParaRPr lang="es-ES" dirty="0"/>
          </a:p>
        </p:txBody>
      </p:sp>
    </p:spTree>
    <p:extLst>
      <p:ext uri="{BB962C8B-B14F-4D97-AF65-F5344CB8AC3E}">
        <p14:creationId xmlns:p14="http://schemas.microsoft.com/office/powerpoint/2010/main" val="11530825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VII</a:t>
            </a:r>
            <a:r>
              <a:rPr lang="es-ES" b="1" dirty="0"/>
              <a:t>. PLAZO DE RESOLUCIÓN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85000" lnSpcReduction="10000"/>
          </a:bodyPr>
          <a:lstStyle/>
          <a:p>
            <a:pPr marL="0" indent="0" algn="just">
              <a:buNone/>
            </a:pPr>
            <a:r>
              <a:rPr lang="es-ES" dirty="0"/>
              <a:t>La duración del procedimiento en cualquiera de sus instancias será de un año contado desde la interposición de la reclamación. Transcurrido este plazo, el interesado podrá considerar desestimada la reclamación al objeto de interponer el recurso procedente, cuyo plazo se contará a partir del día siguiente de la finalización del plazo de un año a que se refiere este apartado.</a:t>
            </a:r>
          </a:p>
          <a:p>
            <a:pPr marL="0" indent="0" algn="just">
              <a:buNone/>
            </a:pPr>
            <a:r>
              <a:rPr lang="es-ES" dirty="0"/>
              <a:t>El tribunal deberá resolver expresamente en todo caso. Los plazos para la interposición de los correspondientes recursos comenzarán a contarse desde el día siguiente al de la notificación de la resolución expresa.</a:t>
            </a:r>
          </a:p>
          <a:p>
            <a:pPr marL="0" indent="0" algn="just">
              <a:buNone/>
            </a:pPr>
            <a:endParaRPr lang="es-ES" dirty="0"/>
          </a:p>
        </p:txBody>
      </p:sp>
    </p:spTree>
    <p:extLst>
      <p:ext uri="{BB962C8B-B14F-4D97-AF65-F5344CB8AC3E}">
        <p14:creationId xmlns:p14="http://schemas.microsoft.com/office/powerpoint/2010/main" val="2882888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I. CONCEPTO</a:t>
            </a:r>
            <a:r>
              <a:rPr lang="es-ES" dirty="0"/>
              <a:t/>
            </a:r>
            <a:br>
              <a:rPr lang="es-ES" dirty="0"/>
            </a:br>
            <a:endParaRPr lang="es-ES" dirty="0"/>
          </a:p>
        </p:txBody>
      </p:sp>
      <p:sp>
        <p:nvSpPr>
          <p:cNvPr id="3" name="2 Marcador de contenido"/>
          <p:cNvSpPr>
            <a:spLocks noGrp="1"/>
          </p:cNvSpPr>
          <p:nvPr>
            <p:ph idx="1"/>
          </p:nvPr>
        </p:nvSpPr>
        <p:spPr/>
        <p:txBody>
          <a:bodyPr>
            <a:normAutofit/>
          </a:bodyPr>
          <a:lstStyle/>
          <a:p>
            <a:pPr marL="0" indent="0" algn="just">
              <a:buNone/>
            </a:pPr>
            <a:r>
              <a:rPr lang="es-ES" b="1" dirty="0"/>
              <a:t>3.</a:t>
            </a:r>
            <a:r>
              <a:rPr lang="es-ES" dirty="0"/>
              <a:t> A dicho procedimiento le son de aplicación entre otros los principios constitucionales de legalidad, interdicción de la arbitrariedad, objetividad, imparcialidad, igualdad, no indefensión y presunción de inocencia y los principios legales de economía procedimental, congruencia, imparcialidad, motivación, antiformalismo, orden público, gratuidad, cooficialidad lingüística, etc.</a:t>
            </a:r>
          </a:p>
          <a:p>
            <a:pPr marL="0" indent="0" algn="just">
              <a:buNone/>
            </a:pPr>
            <a:endParaRPr lang="es-ES" dirty="0"/>
          </a:p>
        </p:txBody>
      </p:sp>
    </p:spTree>
    <p:extLst>
      <p:ext uri="{BB962C8B-B14F-4D97-AF65-F5344CB8AC3E}">
        <p14:creationId xmlns:p14="http://schemas.microsoft.com/office/powerpoint/2010/main" val="28049292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VII</a:t>
            </a:r>
            <a:r>
              <a:rPr lang="es-ES" b="1" dirty="0"/>
              <a:t>. PLAZO DE RESOLUCIÓN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a:bodyPr>
          <a:lstStyle/>
          <a:p>
            <a:pPr marL="0" indent="0" algn="just">
              <a:buNone/>
            </a:pPr>
            <a:r>
              <a:rPr lang="es-ES" dirty="0"/>
              <a:t>Transcurrido un año desde la iniciación de la instancia correspondiente sin haberse notificado resolución expresa y siempre que se haya acordado la suspensión del acto reclamado, dejará de devengarse el interés de demora en los términos previstos en el apartado 4 del artículo 26 de esta ley.</a:t>
            </a:r>
            <a:endParaRPr lang="es-ES" dirty="0"/>
          </a:p>
        </p:txBody>
      </p:sp>
    </p:spTree>
    <p:extLst>
      <p:ext uri="{BB962C8B-B14F-4D97-AF65-F5344CB8AC3E}">
        <p14:creationId xmlns:p14="http://schemas.microsoft.com/office/powerpoint/2010/main" val="15978376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VIII. </a:t>
            </a:r>
            <a:r>
              <a:rPr lang="es-ES" b="1" dirty="0"/>
              <a:t>PROCEDIMIENTO ABREVIADO ANTE ÓRGANOS UNIPERSONALES</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lnSpcReduction="10000"/>
          </a:bodyPr>
          <a:lstStyle/>
          <a:p>
            <a:pPr marL="0" indent="0" algn="just">
              <a:buNone/>
            </a:pPr>
            <a:r>
              <a:rPr lang="es-ES" b="1" dirty="0"/>
              <a:t>1.</a:t>
            </a:r>
            <a:r>
              <a:rPr lang="es-ES" dirty="0"/>
              <a:t> Se trata de un procedimiento reservado para la tramitación y resolución de reclamaciones económico-administrativas de escasa complejidad, repetitivas o relativas a supuestos en los que las cuestiones deducidas sean extrañas a la competencia del Tribunal. Se pretende dotar de mayor eficacia y eficiencia a los órganos de dicha naturaleza aligerando el número de expedientes que tienen que ser resueltos por el procedimiento general.</a:t>
            </a:r>
          </a:p>
          <a:p>
            <a:pPr marL="0" indent="0" algn="just">
              <a:buNone/>
            </a:pPr>
            <a:endParaRPr lang="es-ES" dirty="0"/>
          </a:p>
        </p:txBody>
      </p:sp>
    </p:spTree>
    <p:extLst>
      <p:ext uri="{BB962C8B-B14F-4D97-AF65-F5344CB8AC3E}">
        <p14:creationId xmlns:p14="http://schemas.microsoft.com/office/powerpoint/2010/main" val="6423236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VIII. </a:t>
            </a:r>
            <a:r>
              <a:rPr lang="es-ES" b="1" dirty="0"/>
              <a:t>PROCEDIMIENTO ABREVIADO ANTE ÓRGANOS UNIPERSONALES</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70000" lnSpcReduction="20000"/>
          </a:bodyPr>
          <a:lstStyle/>
          <a:p>
            <a:pPr marL="0" indent="0" algn="just">
              <a:buNone/>
            </a:pPr>
            <a:r>
              <a:rPr lang="es-ES" b="1" dirty="0"/>
              <a:t>2.</a:t>
            </a:r>
            <a:r>
              <a:rPr lang="es-ES" dirty="0"/>
              <a:t> Las reclamaciones económico-administrativas se tramitarán por este procedimiento abreviado:</a:t>
            </a:r>
          </a:p>
          <a:p>
            <a:pPr marL="0" indent="0" algn="just">
              <a:buNone/>
            </a:pPr>
            <a:r>
              <a:rPr lang="es-ES" b="1" dirty="0"/>
              <a:t>a)</a:t>
            </a:r>
            <a:r>
              <a:rPr lang="es-ES" dirty="0"/>
              <a:t> </a:t>
            </a:r>
            <a:r>
              <a:rPr lang="es-ES" b="1" dirty="0">
                <a:solidFill>
                  <a:srgbClr val="FF0000"/>
                </a:solidFill>
              </a:rPr>
              <a:t>Cuando sean de cuantía inferior a 6.000 euros o 72.000 euros, si, respectivamente, la reclamación se interpone contra una deuda tributaria o un acto de valoración o de fijación de base imponible.</a:t>
            </a:r>
          </a:p>
          <a:p>
            <a:pPr marL="0" indent="0" algn="just">
              <a:buNone/>
            </a:pPr>
            <a:r>
              <a:rPr lang="es-ES" b="1" dirty="0"/>
              <a:t>b)</a:t>
            </a:r>
            <a:r>
              <a:rPr lang="es-ES" dirty="0"/>
              <a:t> Cuando se alegue exclusivamente la inconstitucionalidad o ilegalidad de normas.</a:t>
            </a:r>
          </a:p>
          <a:p>
            <a:pPr marL="0" indent="0" algn="just">
              <a:buNone/>
            </a:pPr>
            <a:r>
              <a:rPr lang="es-ES" b="1" dirty="0"/>
              <a:t>c)</a:t>
            </a:r>
            <a:r>
              <a:rPr lang="es-ES" dirty="0"/>
              <a:t> Cuando se alegue exclusivamente falta o defecto de notificación.</a:t>
            </a:r>
          </a:p>
          <a:p>
            <a:pPr marL="0" indent="0" algn="just">
              <a:buNone/>
            </a:pPr>
            <a:r>
              <a:rPr lang="es-ES" b="1" dirty="0"/>
              <a:t>d)</a:t>
            </a:r>
            <a:r>
              <a:rPr lang="es-ES" dirty="0"/>
              <a:t> Cuando se alegue exclusivamente insuficiencia de motivación o incongruencia del acto impugnado.</a:t>
            </a:r>
          </a:p>
          <a:p>
            <a:pPr marL="0" indent="0" algn="just">
              <a:buNone/>
            </a:pPr>
            <a:r>
              <a:rPr lang="es-ES" b="1" dirty="0"/>
              <a:t>e)</a:t>
            </a:r>
            <a:r>
              <a:rPr lang="es-ES" dirty="0"/>
              <a:t> Cuando se aleguen exclusivamente cuestiones relacionadas con la comprobación de valores.</a:t>
            </a:r>
          </a:p>
          <a:p>
            <a:pPr marL="0" indent="0" algn="just">
              <a:buNone/>
            </a:pPr>
            <a:r>
              <a:rPr lang="es-ES" b="1" dirty="0"/>
              <a:t>f)</a:t>
            </a:r>
            <a:r>
              <a:rPr lang="es-ES" dirty="0"/>
              <a:t> Cuando concurran otras circunstancias previstas reglamentariamente.</a:t>
            </a:r>
          </a:p>
          <a:p>
            <a:pPr marL="0" indent="0" algn="just">
              <a:buNone/>
            </a:pPr>
            <a:endParaRPr lang="es-ES" dirty="0"/>
          </a:p>
        </p:txBody>
      </p:sp>
    </p:spTree>
    <p:extLst>
      <p:ext uri="{BB962C8B-B14F-4D97-AF65-F5344CB8AC3E}">
        <p14:creationId xmlns:p14="http://schemas.microsoft.com/office/powerpoint/2010/main" val="649017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VIII. </a:t>
            </a:r>
            <a:r>
              <a:rPr lang="es-ES" b="1" dirty="0"/>
              <a:t>PROCEDIMIENTO ABREVIADO ANTE ÓRGANOS UNIPERSONALES</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a:bodyPr>
          <a:lstStyle/>
          <a:p>
            <a:pPr marL="0" indent="0" algn="just">
              <a:buNone/>
            </a:pPr>
            <a:r>
              <a:rPr lang="es-ES" b="1" dirty="0"/>
              <a:t>3.</a:t>
            </a:r>
            <a:r>
              <a:rPr lang="es-ES" dirty="0"/>
              <a:t> Las reclamaciones económico-administrativas tramitadas por este procedimiento se tramitarán con arreglo a las normas que legal y reglamentariamente procedan y, en su defecto, conforme al procedimiento común o general, siendo competente para su resolución el órgano unipersonal que al efecto se determina que conocerá en única instancia.</a:t>
            </a:r>
          </a:p>
          <a:p>
            <a:pPr marL="0" indent="0" algn="just">
              <a:buNone/>
            </a:pPr>
            <a:endParaRPr lang="es-ES" dirty="0"/>
          </a:p>
        </p:txBody>
      </p:sp>
    </p:spTree>
    <p:extLst>
      <p:ext uri="{BB962C8B-B14F-4D97-AF65-F5344CB8AC3E}">
        <p14:creationId xmlns:p14="http://schemas.microsoft.com/office/powerpoint/2010/main" val="21294240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VIII. </a:t>
            </a:r>
            <a:r>
              <a:rPr lang="es-ES" b="1" dirty="0"/>
              <a:t>PROCEDIMIENTO ABREVIADO ANTE ÓRGANOS UNIPERSONALES</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77500" lnSpcReduction="20000"/>
          </a:bodyPr>
          <a:lstStyle/>
          <a:p>
            <a:pPr marL="0" indent="0" algn="just">
              <a:buNone/>
            </a:pPr>
            <a:r>
              <a:rPr lang="es-ES" b="1" dirty="0"/>
              <a:t>4.</a:t>
            </a:r>
            <a:r>
              <a:rPr lang="es-ES" dirty="0"/>
              <a:t> La reclamación deberá iniciarse mediante escrito que necesariamente deberá incluir el siguiente contenido:</a:t>
            </a:r>
          </a:p>
          <a:p>
            <a:pPr marL="0" indent="0" algn="just">
              <a:buNone/>
            </a:pPr>
            <a:r>
              <a:rPr lang="es-ES" b="1" dirty="0"/>
              <a:t>a)</a:t>
            </a:r>
            <a:r>
              <a:rPr lang="es-ES" dirty="0"/>
              <a:t> Identificación del reclamante y del acto o actuación contra el que se reclama, el domicilio para notificaciones y el tribunal ante el que se interpone.</a:t>
            </a:r>
          </a:p>
          <a:p>
            <a:pPr marL="0" indent="0" algn="just">
              <a:buNone/>
            </a:pPr>
            <a:r>
              <a:rPr lang="es-ES" dirty="0"/>
              <a:t>En los casos de reclamaciones relativas a retenciones, ingresos a cuenta, repercusiones, obligación de expedir y entregar factura o relaciones entre el sustituto y el contribuyente, el escrito deberá identificar también a la persona recurrida y su domicilio.</a:t>
            </a:r>
          </a:p>
          <a:p>
            <a:pPr marL="0" indent="0" algn="just">
              <a:buNone/>
            </a:pPr>
            <a:r>
              <a:rPr lang="es-ES" b="1" dirty="0"/>
              <a:t>b)</a:t>
            </a:r>
            <a:r>
              <a:rPr lang="es-ES" dirty="0"/>
              <a:t> Alegaciones que se formulan.</a:t>
            </a:r>
          </a:p>
          <a:p>
            <a:pPr marL="0" indent="0" algn="just">
              <a:buNone/>
            </a:pPr>
            <a:r>
              <a:rPr lang="es-ES" dirty="0"/>
              <a:t>Al escrito de interposición se adjuntará copia del acto que se impugna, así como las pruebas que se estimen pertinentes.</a:t>
            </a:r>
          </a:p>
          <a:p>
            <a:pPr marL="0" indent="0" algn="just">
              <a:buNone/>
            </a:pPr>
            <a:endParaRPr lang="es-ES" dirty="0"/>
          </a:p>
        </p:txBody>
      </p:sp>
    </p:spTree>
    <p:extLst>
      <p:ext uri="{BB962C8B-B14F-4D97-AF65-F5344CB8AC3E}">
        <p14:creationId xmlns:p14="http://schemas.microsoft.com/office/powerpoint/2010/main" val="20986965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VIII. </a:t>
            </a:r>
            <a:r>
              <a:rPr lang="es-ES" b="1" dirty="0"/>
              <a:t>PROCEDIMIENTO ABREVIADO ANTE ÓRGANOS UNIPERSONALES</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85000" lnSpcReduction="10000"/>
          </a:bodyPr>
          <a:lstStyle/>
          <a:p>
            <a:pPr marL="0" indent="0" algn="just">
              <a:buNone/>
            </a:pPr>
            <a:r>
              <a:rPr lang="es-ES" b="1" dirty="0"/>
              <a:t>5.</a:t>
            </a:r>
            <a:r>
              <a:rPr lang="es-ES" dirty="0"/>
              <a:t> El escrito de interposición de la reclamación económico-administrativa, se dirigirá al órgano que hubiera dictado el acto reclamable, no al Tribunal que vaya a conocer de la reclamación.</a:t>
            </a:r>
          </a:p>
          <a:p>
            <a:pPr marL="0" indent="0" algn="just">
              <a:buNone/>
            </a:pPr>
            <a:r>
              <a:rPr lang="es-ES" b="1" dirty="0"/>
              <a:t>6.</a:t>
            </a:r>
            <a:r>
              <a:rPr lang="es-ES" dirty="0"/>
              <a:t> Además de resultar de aplicación al caso las normas generales, la novedad singular en la tramitación de este recurso consiste en la </a:t>
            </a:r>
            <a:r>
              <a:rPr lang="es-ES" b="1" dirty="0">
                <a:solidFill>
                  <a:srgbClr val="FF0000"/>
                </a:solidFill>
              </a:rPr>
              <a:t>posibilidad de convocar, de oficio o instancia del interesado, la celebración de vista oral</a:t>
            </a:r>
            <a:r>
              <a:rPr lang="es-ES" dirty="0"/>
              <a:t>, lo que se deberá comunicar al reclamante y otros interesados para que comparezcan en el día y hora señalados al objeto de fundamentar sus alegaciones.</a:t>
            </a:r>
          </a:p>
          <a:p>
            <a:pPr marL="0" indent="0" algn="just">
              <a:buNone/>
            </a:pPr>
            <a:endParaRPr lang="es-ES" dirty="0"/>
          </a:p>
        </p:txBody>
      </p:sp>
    </p:spTree>
    <p:extLst>
      <p:ext uri="{BB962C8B-B14F-4D97-AF65-F5344CB8AC3E}">
        <p14:creationId xmlns:p14="http://schemas.microsoft.com/office/powerpoint/2010/main" val="38031123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VIII. </a:t>
            </a:r>
            <a:r>
              <a:rPr lang="es-ES" b="1" dirty="0"/>
              <a:t>PROCEDIMIENTO ABREVIADO ANTE ÓRGANOS UNIPERSONALES</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lnSpcReduction="10000"/>
          </a:bodyPr>
          <a:lstStyle/>
          <a:p>
            <a:pPr marL="0" indent="0" algn="just">
              <a:buNone/>
            </a:pPr>
            <a:r>
              <a:rPr lang="es-ES" b="1" dirty="0"/>
              <a:t>7.</a:t>
            </a:r>
            <a:r>
              <a:rPr lang="es-ES" dirty="0"/>
              <a:t> El plazo máximo para notificar la resolución será de seis meses contados desde la interposición de la reclamación. Transcurrido dicho plazo sin que se haya notificado la resolución expresa, el interesado podrá considerar desestimada la reclamación al objeto de interponer el recurso procedente, cuyo plazo se contará a partir del día siguiente de la finalización del plazo de seis meses a que se refiere este apartado.</a:t>
            </a:r>
          </a:p>
          <a:p>
            <a:pPr marL="0" indent="0" algn="just">
              <a:buNone/>
            </a:pPr>
            <a:endParaRPr lang="es-ES" dirty="0"/>
          </a:p>
        </p:txBody>
      </p:sp>
    </p:spTree>
    <p:extLst>
      <p:ext uri="{BB962C8B-B14F-4D97-AF65-F5344CB8AC3E}">
        <p14:creationId xmlns:p14="http://schemas.microsoft.com/office/powerpoint/2010/main" val="31053091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VIII. </a:t>
            </a:r>
            <a:r>
              <a:rPr lang="es-ES" b="1" dirty="0"/>
              <a:t>PROCEDIMIENTO ABREVIADO ANTE ÓRGANOS UNIPERSONALES</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92500" lnSpcReduction="10000"/>
          </a:bodyPr>
          <a:lstStyle/>
          <a:p>
            <a:pPr marL="0" indent="0">
              <a:buNone/>
            </a:pPr>
            <a:r>
              <a:rPr lang="es-ES" dirty="0"/>
              <a:t>El órgano económico-administrativo deberá resolver expresamente en todo caso. El plazo para la interposición del recurso que proceda empezará a contarse desde el día siguiente a la notificación de la resolución expresa.</a:t>
            </a:r>
          </a:p>
          <a:p>
            <a:pPr marL="0" indent="0">
              <a:buNone/>
            </a:pPr>
            <a:r>
              <a:rPr lang="es-ES" b="1" dirty="0"/>
              <a:t>8.</a:t>
            </a:r>
            <a:r>
              <a:rPr lang="es-ES" dirty="0"/>
              <a:t> Contra las resoluciones que se dicten en el procedimiento previsto en esta sección no podrá interponerse recurso de alzada ordinario, pero podrán proceder, en su caso, los demás recursos regulados en la sección anterior.</a:t>
            </a:r>
          </a:p>
          <a:p>
            <a:pPr marL="0" indent="0" algn="just">
              <a:buNone/>
            </a:pPr>
            <a:endParaRPr lang="es-ES" dirty="0"/>
          </a:p>
        </p:txBody>
      </p:sp>
    </p:spTree>
    <p:extLst>
      <p:ext uri="{BB962C8B-B14F-4D97-AF65-F5344CB8AC3E}">
        <p14:creationId xmlns:p14="http://schemas.microsoft.com/office/powerpoint/2010/main" val="5638620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IX. </a:t>
            </a:r>
            <a:r>
              <a:rPr lang="es-ES" b="1" dirty="0" smtClean="0"/>
              <a:t>SUSPENSIÓN DE LA EJECUCIÓN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85000" lnSpcReduction="10000"/>
          </a:bodyPr>
          <a:lstStyle/>
          <a:p>
            <a:pPr marL="0" indent="0">
              <a:buNone/>
            </a:pPr>
            <a:r>
              <a:rPr lang="es-ES" b="1" dirty="0"/>
              <a:t>1. </a:t>
            </a:r>
            <a:r>
              <a:rPr lang="es-ES" dirty="0"/>
              <a:t>La ejecución del acto impugnado quedará suspendida automáticamente a instancia del interesado si se garantiza el importe de dicho acto, los intereses de demora que genere la suspensión y los recargos que procederían en caso de ejecución de la garantía, en los términos que se establezcan reglamentariamente.</a:t>
            </a:r>
          </a:p>
          <a:p>
            <a:pPr marL="0" indent="0">
              <a:buNone/>
            </a:pPr>
            <a:r>
              <a:rPr lang="es-ES" dirty="0"/>
              <a:t>Si la impugnación afectase a una sanción tributaria, la ejecución de la misma quedará suspendida automáticamente sin necesidad de aportar garantías de acuerdo con lo dispuesto en el apartado 3 del artículo 212 de esta Ley.</a:t>
            </a:r>
          </a:p>
          <a:p>
            <a:pPr marL="0" indent="0" algn="just">
              <a:buNone/>
            </a:pPr>
            <a:endParaRPr lang="es-ES" dirty="0"/>
          </a:p>
        </p:txBody>
      </p:sp>
    </p:spTree>
    <p:extLst>
      <p:ext uri="{BB962C8B-B14F-4D97-AF65-F5344CB8AC3E}">
        <p14:creationId xmlns:p14="http://schemas.microsoft.com/office/powerpoint/2010/main" val="25704482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IX. </a:t>
            </a:r>
            <a:r>
              <a:rPr lang="es-ES" b="1" dirty="0" smtClean="0"/>
              <a:t>SUSPENSIÓN DE LA EJECUCIÓN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70000" lnSpcReduction="20000"/>
          </a:bodyPr>
          <a:lstStyle/>
          <a:p>
            <a:pPr marL="0" indent="0" algn="just">
              <a:buNone/>
            </a:pPr>
            <a:r>
              <a:rPr lang="es-ES" b="1" dirty="0"/>
              <a:t>2. </a:t>
            </a:r>
            <a:r>
              <a:rPr lang="es-ES" dirty="0"/>
              <a:t>Las garantías necesarias para obtener la suspensión automática a la que se refiere el apartado anterior serán exclusivamente las siguientes:</a:t>
            </a:r>
          </a:p>
          <a:p>
            <a:pPr marL="0" indent="0" algn="just">
              <a:buNone/>
            </a:pPr>
            <a:r>
              <a:rPr lang="es-ES" b="1" dirty="0" smtClean="0"/>
              <a:t>a)</a:t>
            </a:r>
            <a:r>
              <a:rPr lang="es-ES" dirty="0"/>
              <a:t> Depósito de dinero o valores públicos.</a:t>
            </a:r>
          </a:p>
          <a:p>
            <a:pPr marL="0" indent="0" algn="just">
              <a:buNone/>
            </a:pPr>
            <a:r>
              <a:rPr lang="es-ES" b="1" dirty="0"/>
              <a:t>b)</a:t>
            </a:r>
            <a:r>
              <a:rPr lang="es-ES" dirty="0"/>
              <a:t> Aval o fianza de carácter solidario de entidad de crédito o sociedad de garantía recíproca o certificado de seguro de caución.</a:t>
            </a:r>
          </a:p>
          <a:p>
            <a:pPr marL="0" indent="0" algn="just">
              <a:buNone/>
            </a:pPr>
            <a:r>
              <a:rPr lang="es-ES" b="1" dirty="0"/>
              <a:t>c)</a:t>
            </a:r>
            <a:r>
              <a:rPr lang="es-ES" dirty="0"/>
              <a:t> Fianza personal y solidaria de otros contribuyentes de reconocida solvencia para los supuestos que se establezcan en la normativa tributaria.</a:t>
            </a:r>
          </a:p>
          <a:p>
            <a:pPr marL="0" indent="0" algn="just">
              <a:buNone/>
            </a:pPr>
            <a:endParaRPr lang="es-ES" b="1" dirty="0" smtClean="0"/>
          </a:p>
          <a:p>
            <a:pPr marL="0" indent="0" algn="just">
              <a:buNone/>
            </a:pPr>
            <a:r>
              <a:rPr lang="es-ES" b="1" dirty="0" smtClean="0"/>
              <a:t>3</a:t>
            </a:r>
            <a:r>
              <a:rPr lang="es-ES" b="1" dirty="0"/>
              <a:t>. </a:t>
            </a:r>
            <a:r>
              <a:rPr lang="es-ES" dirty="0"/>
              <a:t>Cuando el interesado no pueda aportar las garantías necesarias para obtener la suspensión a que se refiere el apartado anterior, se acordará la suspensión previa prestación de otras garantías que se estimen suficientes, y el órgano competente podrá modificar la resolución sobre la suspensión en los casos previstos en el segundo párrafo del apartado siguiente.</a:t>
            </a:r>
          </a:p>
          <a:p>
            <a:pPr marL="0" indent="0">
              <a:buNone/>
            </a:pPr>
            <a:endParaRPr lang="es-ES" dirty="0"/>
          </a:p>
        </p:txBody>
      </p:sp>
    </p:spTree>
    <p:extLst>
      <p:ext uri="{BB962C8B-B14F-4D97-AF65-F5344CB8AC3E}">
        <p14:creationId xmlns:p14="http://schemas.microsoft.com/office/powerpoint/2010/main" val="144035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I. CONCEPTO</a:t>
            </a:r>
            <a:r>
              <a:rPr lang="es-ES" dirty="0"/>
              <a:t/>
            </a:r>
            <a:br>
              <a:rPr lang="es-ES" dirty="0"/>
            </a:br>
            <a:endParaRPr lang="es-ES" dirty="0"/>
          </a:p>
        </p:txBody>
      </p:sp>
      <p:sp>
        <p:nvSpPr>
          <p:cNvPr id="3" name="2 Marcador de contenido"/>
          <p:cNvSpPr>
            <a:spLocks noGrp="1"/>
          </p:cNvSpPr>
          <p:nvPr>
            <p:ph idx="1"/>
          </p:nvPr>
        </p:nvSpPr>
        <p:spPr/>
        <p:txBody>
          <a:bodyPr>
            <a:normAutofit/>
          </a:bodyPr>
          <a:lstStyle/>
          <a:p>
            <a:pPr marL="0" indent="0" algn="just">
              <a:buNone/>
            </a:pPr>
            <a:r>
              <a:rPr lang="es-ES" b="1" dirty="0"/>
              <a:t>4.</a:t>
            </a:r>
            <a:r>
              <a:rPr lang="es-ES" dirty="0"/>
              <a:t> </a:t>
            </a:r>
            <a:r>
              <a:rPr lang="es-ES" b="1" dirty="0">
                <a:solidFill>
                  <a:srgbClr val="FF0000"/>
                </a:solidFill>
              </a:rPr>
              <a:t>El procedimiento económico-administrativo será gratuito</a:t>
            </a:r>
            <a:r>
              <a:rPr lang="es-ES" dirty="0"/>
              <a:t>. No obstante, si la reclamación o el recurso resulta desestimado y el órgano económico-administrativo aprecia temeridad o mala fe, podrá exigirse al reclamante que sufrague las costas del procedimiento, según los criterios que se fijen reglamentariamente, si bien esta “condena en costas” constituye un supuesto muy excepcional.</a:t>
            </a:r>
          </a:p>
          <a:p>
            <a:pPr marL="0" indent="0" algn="just">
              <a:buNone/>
            </a:pPr>
            <a:endParaRPr lang="es-ES" dirty="0"/>
          </a:p>
        </p:txBody>
      </p:sp>
    </p:spTree>
    <p:extLst>
      <p:ext uri="{BB962C8B-B14F-4D97-AF65-F5344CB8AC3E}">
        <p14:creationId xmlns:p14="http://schemas.microsoft.com/office/powerpoint/2010/main" val="27039904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IX. </a:t>
            </a:r>
            <a:r>
              <a:rPr lang="es-ES" b="1" dirty="0" smtClean="0"/>
              <a:t>SUSPENSIÓN DE LA EJECUCIÓN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ES" b="1" dirty="0"/>
              <a:t>4. </a:t>
            </a:r>
            <a:r>
              <a:rPr lang="es-ES" dirty="0"/>
              <a:t>El tribunal podrá suspender la ejecución del acto con dispensa total o parcial de garantías cuando dicha ejecución pudiera causar perjuicios de difícil o imposible reparación.</a:t>
            </a:r>
          </a:p>
          <a:p>
            <a:pPr marL="0" indent="0" algn="just">
              <a:buNone/>
            </a:pPr>
            <a:r>
              <a:rPr lang="es-ES" dirty="0"/>
              <a:t>En los supuestos a los que se refiere este apartado, el tribunal podrá modificar la resolución sobre la suspensión cuando aprecie que no se mantienen las condiciones que motivaron la misma, cuando las garantías aportadas hubieran perdido valor o efectividad, o cuando conozca de la existencia de otros bienes o derechos susceptibles de ser entregados en garantía que no hubieran sido conocidos en el momento de dictarse la resolución sobre la suspensión.</a:t>
            </a:r>
          </a:p>
          <a:p>
            <a:pPr marL="0" indent="0">
              <a:buNone/>
            </a:pPr>
            <a:endParaRPr lang="es-ES" dirty="0"/>
          </a:p>
        </p:txBody>
      </p:sp>
    </p:spTree>
    <p:extLst>
      <p:ext uri="{BB962C8B-B14F-4D97-AF65-F5344CB8AC3E}">
        <p14:creationId xmlns:p14="http://schemas.microsoft.com/office/powerpoint/2010/main" val="28012995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IX. </a:t>
            </a:r>
            <a:r>
              <a:rPr lang="es-ES" b="1" dirty="0" smtClean="0"/>
              <a:t>SUSPENSIÓN DE LA EJECUCIÓN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70000" lnSpcReduction="20000"/>
          </a:bodyPr>
          <a:lstStyle/>
          <a:p>
            <a:pPr marL="0" indent="0" algn="just">
              <a:buNone/>
            </a:pPr>
            <a:r>
              <a:rPr lang="es-ES" b="1" dirty="0"/>
              <a:t>5. </a:t>
            </a:r>
            <a:r>
              <a:rPr lang="es-ES" dirty="0"/>
              <a:t>Se podrá suspender la ejecución del acto recurrido sin necesidad de aportar garantía cuando se aprecie que al dictarlo se ha podido incurrir en error aritmético, material o de hecho</a:t>
            </a:r>
            <a:r>
              <a:rPr lang="es-ES" dirty="0" smtClean="0"/>
              <a:t>.</a:t>
            </a:r>
          </a:p>
          <a:p>
            <a:pPr marL="0" indent="0" algn="just">
              <a:buNone/>
            </a:pPr>
            <a:endParaRPr lang="es-ES" dirty="0"/>
          </a:p>
          <a:p>
            <a:pPr marL="0" indent="0" algn="just">
              <a:buNone/>
            </a:pPr>
            <a:r>
              <a:rPr lang="es-ES" b="1" dirty="0"/>
              <a:t>6. </a:t>
            </a:r>
            <a:r>
              <a:rPr lang="es-ES" dirty="0"/>
              <a:t>Si la reclamación no afecta a la totalidad de la deuda tributaria, la suspensión se referirá a la parte reclamada, y quedará obligado el reclamante a ingresar la cantidad restante.</a:t>
            </a:r>
          </a:p>
          <a:p>
            <a:pPr marL="0" indent="0" algn="just">
              <a:buNone/>
            </a:pPr>
            <a:endParaRPr lang="es-ES" b="1" dirty="0" smtClean="0"/>
          </a:p>
          <a:p>
            <a:pPr marL="0" indent="0" algn="just">
              <a:buNone/>
            </a:pPr>
            <a:r>
              <a:rPr lang="es-ES" b="1" dirty="0" smtClean="0"/>
              <a:t>7</a:t>
            </a:r>
            <a:r>
              <a:rPr lang="es-ES" b="1" dirty="0"/>
              <a:t>. </a:t>
            </a:r>
            <a:r>
              <a:rPr lang="es-ES" dirty="0"/>
              <a:t>En los casos del artículo 68.9 de esta Ley, si la reclamación afecta a una deuda tributaria que, a su vez, ha determinado el reconocimiento de una devolución a favor del obligado tributario, las garantías aportadas para obtener la suspensión garantizarán asimismo las cantidades que deban reintegrarse como consecuencia de la estimación total o parcial de la reclamación.</a:t>
            </a:r>
          </a:p>
          <a:p>
            <a:pPr marL="0" indent="0" algn="just">
              <a:buNone/>
            </a:pPr>
            <a:endParaRPr lang="es-ES" dirty="0"/>
          </a:p>
        </p:txBody>
      </p:sp>
    </p:spTree>
    <p:extLst>
      <p:ext uri="{BB962C8B-B14F-4D97-AF65-F5344CB8AC3E}">
        <p14:creationId xmlns:p14="http://schemas.microsoft.com/office/powerpoint/2010/main" val="14510271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IX. </a:t>
            </a:r>
            <a:r>
              <a:rPr lang="es-ES" b="1" dirty="0" smtClean="0"/>
              <a:t>SUSPENSIÓN DE LA EJECUCIÓN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a:bodyPr>
          <a:lstStyle/>
          <a:p>
            <a:pPr marL="0" indent="0" algn="just">
              <a:buNone/>
            </a:pPr>
            <a:r>
              <a:rPr lang="es-ES" b="1" dirty="0"/>
              <a:t>8. </a:t>
            </a:r>
            <a:r>
              <a:rPr lang="es-ES" dirty="0"/>
              <a:t>La suspensión de la ejecución del acto se mantendrá durante la tramitación del procedimiento económico-administrativo en todas sus instancias.</a:t>
            </a:r>
          </a:p>
          <a:p>
            <a:pPr marL="0" indent="0" algn="just">
              <a:buNone/>
            </a:pPr>
            <a:r>
              <a:rPr lang="es-ES" dirty="0"/>
              <a:t>La suspensión producida en el recurso de reposición se podrá mantener en la vía económico-administrativa en las condiciones que se determinen reglamentariamente.</a:t>
            </a:r>
          </a:p>
          <a:p>
            <a:pPr marL="0" indent="0" algn="just">
              <a:buNone/>
            </a:pPr>
            <a:endParaRPr lang="es-ES" dirty="0"/>
          </a:p>
        </p:txBody>
      </p:sp>
    </p:spTree>
    <p:extLst>
      <p:ext uri="{BB962C8B-B14F-4D97-AF65-F5344CB8AC3E}">
        <p14:creationId xmlns:p14="http://schemas.microsoft.com/office/powerpoint/2010/main" val="26418393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IX. </a:t>
            </a:r>
            <a:r>
              <a:rPr lang="es-ES" b="1" dirty="0" smtClean="0"/>
              <a:t>SUSPENSIÓN DE LA EJECUCIÓN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77500" lnSpcReduction="20000"/>
          </a:bodyPr>
          <a:lstStyle/>
          <a:p>
            <a:pPr marL="0" indent="0" algn="just">
              <a:buNone/>
            </a:pPr>
            <a:r>
              <a:rPr lang="es-ES" b="1" dirty="0"/>
              <a:t>9. </a:t>
            </a:r>
            <a:r>
              <a:rPr lang="es-ES" dirty="0"/>
              <a:t>Se mantendrá la suspensión producida en vía administrativa cuando el interesado comunique a la Administración tributaria en el plazo de interposición del recurso contencioso-administrativo que ha interpuesto dicho recurso y ha solicitado la suspensión en el mismo. Dicha suspensión continuará, siempre que la garantía que se hubiese aportado en vía administrativa conserve su vigencia y eficacia, hasta que el órgano judicial adopte la decisión que corresponda en relación con la suspensión solicitada</a:t>
            </a:r>
            <a:r>
              <a:rPr lang="es-ES" dirty="0" smtClean="0"/>
              <a:t>.</a:t>
            </a:r>
          </a:p>
          <a:p>
            <a:pPr marL="0" indent="0" algn="just">
              <a:buNone/>
            </a:pPr>
            <a:endParaRPr lang="es-ES" dirty="0"/>
          </a:p>
          <a:p>
            <a:pPr marL="0" indent="0" algn="just">
              <a:buNone/>
            </a:pPr>
            <a:r>
              <a:rPr lang="es-ES" dirty="0"/>
              <a:t>Tratándose de sanciones, la suspensión se mantendrá, en los términos previstos en el párrafo anterior y sin necesidad de prestar garantía, hasta que se adopte la decisión judicial.</a:t>
            </a:r>
          </a:p>
          <a:p>
            <a:pPr marL="0" indent="0" algn="just">
              <a:buNone/>
            </a:pPr>
            <a:endParaRPr lang="es-ES" dirty="0"/>
          </a:p>
        </p:txBody>
      </p:sp>
    </p:spTree>
    <p:extLst>
      <p:ext uri="{BB962C8B-B14F-4D97-AF65-F5344CB8AC3E}">
        <p14:creationId xmlns:p14="http://schemas.microsoft.com/office/powerpoint/2010/main" val="6088497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IX. </a:t>
            </a:r>
            <a:r>
              <a:rPr lang="es-ES" b="1" dirty="0" smtClean="0"/>
              <a:t>SUSPENSIÓN DE LA EJECUCIÓN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ES" b="1" dirty="0"/>
              <a:t>10. </a:t>
            </a:r>
            <a:r>
              <a:rPr lang="es-ES" dirty="0"/>
              <a:t>Cuando deba ingresarse total o parcialmente el importe derivado del acto impugnado como consecuencia de la resolución de la reclamación, se liquidará interés de demora por todo el período de suspensión, teniendo en consideración lo dispuesto en el apartado 4 del artículo 26 y en el apartado 3 del artículo 212 de esta ley</a:t>
            </a:r>
            <a:r>
              <a:rPr lang="es-ES" dirty="0" smtClean="0"/>
              <a:t>.</a:t>
            </a:r>
          </a:p>
          <a:p>
            <a:pPr marL="0" indent="0" algn="just">
              <a:buNone/>
            </a:pPr>
            <a:r>
              <a:rPr lang="es-ES" b="1" dirty="0"/>
              <a:t>11. </a:t>
            </a:r>
            <a:r>
              <a:rPr lang="es-ES" dirty="0"/>
              <a:t>Cuando se trate de actos que no tengan por objeto una deuda tributaria o cantidad líquida, el tribunal podrá suspender su ejecución cuando así lo solicite el interesado y justifique que su ejecución pudiera causar perjuicios de imposible o difícil reparación.</a:t>
            </a:r>
            <a:endParaRPr lang="es-ES" dirty="0" smtClean="0"/>
          </a:p>
          <a:p>
            <a:pPr marL="0" indent="0" algn="just">
              <a:buNone/>
            </a:pPr>
            <a:endParaRPr lang="es-ES" dirty="0"/>
          </a:p>
        </p:txBody>
      </p:sp>
    </p:spTree>
    <p:extLst>
      <p:ext uri="{BB962C8B-B14F-4D97-AF65-F5344CB8AC3E}">
        <p14:creationId xmlns:p14="http://schemas.microsoft.com/office/powerpoint/2010/main" val="4179741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IX. </a:t>
            </a:r>
            <a:r>
              <a:rPr lang="es-ES" b="1" dirty="0" smtClean="0"/>
              <a:t>SUSPENSIÓN DE LA EJECUCIÓN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a:bodyPr>
          <a:lstStyle/>
          <a:p>
            <a:pPr marL="0" indent="0" algn="just">
              <a:buNone/>
            </a:pPr>
            <a:r>
              <a:rPr lang="es-ES" b="1" dirty="0"/>
              <a:t>12. </a:t>
            </a:r>
            <a:r>
              <a:rPr lang="es-ES" dirty="0"/>
              <a:t>La ejecución del acto o resolución impugnado mediante un recurso extraordinario de revisión no podrá suspenderse en ningún caso.</a:t>
            </a:r>
          </a:p>
          <a:p>
            <a:pPr marL="0" indent="0" algn="just">
              <a:buNone/>
            </a:pPr>
            <a:r>
              <a:rPr lang="es-ES" b="1" dirty="0" smtClean="0"/>
              <a:t>13</a:t>
            </a:r>
            <a:r>
              <a:rPr lang="es-ES" b="1" dirty="0"/>
              <a:t>. </a:t>
            </a:r>
            <a:r>
              <a:rPr lang="es-ES" dirty="0"/>
              <a:t>Reglamentariamente se regularán los requisitos, órganos competentes y procedimiento para la tramitación y resolución de las solicitudes de suspensión.</a:t>
            </a:r>
          </a:p>
          <a:p>
            <a:pPr marL="0" indent="0" algn="just">
              <a:buNone/>
            </a:pPr>
            <a:endParaRPr lang="es-ES" dirty="0"/>
          </a:p>
        </p:txBody>
      </p:sp>
    </p:spTree>
    <p:extLst>
      <p:ext uri="{BB962C8B-B14F-4D97-AF65-F5344CB8AC3E}">
        <p14:creationId xmlns:p14="http://schemas.microsoft.com/office/powerpoint/2010/main" val="23250165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X. LA PRUEBA</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dirty="0"/>
              <a:t>Las pruebas testificales, periciales y las consistentes en declaración de parte se realizarán mediante acta notarial o ante el secretario del tribunal o el funcionario en quien el mismo delegue que extenderá el acta correspondiente. No cabrá denegar la práctica de pruebas relativas a hechos relevantes, pero la resolución que concluya la reclamación no entrará a examinar las que no sean pertinentes para el conocimiento de las cuestiones debatidas, en cuyo caso bastará con que dicha resolución incluya una mera enumeración de las mismas, y decidirá sobre las no practicadas.</a:t>
            </a:r>
            <a:endParaRPr lang="es-ES" dirty="0"/>
          </a:p>
        </p:txBody>
      </p:sp>
    </p:spTree>
    <p:extLst>
      <p:ext uri="{BB962C8B-B14F-4D97-AF65-F5344CB8AC3E}">
        <p14:creationId xmlns:p14="http://schemas.microsoft.com/office/powerpoint/2010/main" val="29779387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XI. RESOLUCION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lnSpcReduction="10000"/>
          </a:bodyPr>
          <a:lstStyle/>
          <a:p>
            <a:pPr marL="0" indent="0" algn="just">
              <a:buNone/>
            </a:pPr>
            <a:r>
              <a:rPr lang="es-ES" b="1" dirty="0"/>
              <a:t>1.</a:t>
            </a:r>
            <a:r>
              <a:rPr lang="es-ES" dirty="0"/>
              <a:t> Los tribunales no podrán abstenerse de resolver ninguna reclamación sometida a su conocimiento sin que pueda alegarse duda racional o deficiencia en los preceptos legales.</a:t>
            </a:r>
          </a:p>
          <a:p>
            <a:pPr marL="0" indent="0" algn="just">
              <a:buNone/>
            </a:pPr>
            <a:r>
              <a:rPr lang="es-ES" b="1" dirty="0"/>
              <a:t>2.</a:t>
            </a:r>
            <a:r>
              <a:rPr lang="es-ES" dirty="0"/>
              <a:t> Las resoluciones dictadas deberán contener los antecedentes de hecho y los fundamentos de derecho en que se basen y decidirán todas las cuestiones que se susciten en el expediente, hayan sido o no planteadas por los interesados.</a:t>
            </a:r>
          </a:p>
          <a:p>
            <a:pPr marL="0" indent="0" algn="just">
              <a:buNone/>
            </a:pPr>
            <a:endParaRPr lang="es-ES" dirty="0"/>
          </a:p>
        </p:txBody>
      </p:sp>
    </p:spTree>
    <p:extLst>
      <p:ext uri="{BB962C8B-B14F-4D97-AF65-F5344CB8AC3E}">
        <p14:creationId xmlns:p14="http://schemas.microsoft.com/office/powerpoint/2010/main" val="25492415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XI. RESOLUCION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62500" lnSpcReduction="20000"/>
          </a:bodyPr>
          <a:lstStyle/>
          <a:p>
            <a:pPr marL="0" indent="0" algn="just">
              <a:buNone/>
            </a:pPr>
            <a:r>
              <a:rPr lang="es-ES" b="1" dirty="0"/>
              <a:t>3. </a:t>
            </a:r>
            <a:r>
              <a:rPr lang="es-ES" dirty="0"/>
              <a:t>La resolución podrá ser estimatoria, desestimatoria o declarar la inadmisibilidad. La resolución estimatoria podrá anular total o parcialmente el acto impugnado por razones de derecho sustantivo o por defectos formales.</a:t>
            </a:r>
          </a:p>
          <a:p>
            <a:pPr marL="0" indent="0" algn="just">
              <a:buNone/>
            </a:pPr>
            <a:r>
              <a:rPr lang="es-ES" dirty="0"/>
              <a:t>Cuando la resolución aprecie defectos formales que hayan disminuido las posibilidades de defensa del reclamante, se producirá la anulación del acto en la parte afectada y se ordenará la retroacción de las actuaciones al momento en que se produjo el defecto formal.</a:t>
            </a:r>
          </a:p>
          <a:p>
            <a:pPr marL="0" indent="0" algn="just">
              <a:buNone/>
            </a:pPr>
            <a:r>
              <a:rPr lang="es-ES" dirty="0"/>
              <a:t>Con excepción del supuesto al que se refiere el párrafo anterior, los actos de ejecución, incluida la práctica de liquidaciones que resulten de los pronunciamientos de los tribunales, no formarán parte del procedimiento en el que tuviese su origen el acto objeto de impugnación.</a:t>
            </a:r>
          </a:p>
          <a:p>
            <a:pPr marL="0" indent="0" algn="just">
              <a:buNone/>
            </a:pPr>
            <a:r>
              <a:rPr lang="es-ES" dirty="0"/>
              <a:t>Salvo en los casos de retroacción, los actos resultantes de la ejecución de la resolución deberán ser notificados en el plazo de un mes desde que dicha resolución tenga entrada en el registro del órgano competente para su ejecución. No se exigirán intereses de demora desde que la Administración incumpla el plazo de un mes.</a:t>
            </a:r>
          </a:p>
          <a:p>
            <a:pPr marL="0" indent="0" algn="just">
              <a:buNone/>
            </a:pPr>
            <a:endParaRPr lang="es-ES" dirty="0"/>
          </a:p>
        </p:txBody>
      </p:sp>
    </p:spTree>
    <p:extLst>
      <p:ext uri="{BB962C8B-B14F-4D97-AF65-F5344CB8AC3E}">
        <p14:creationId xmlns:p14="http://schemas.microsoft.com/office/powerpoint/2010/main" val="30508468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XI. RESOLUCION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ES" b="1" dirty="0"/>
              <a:t>5. </a:t>
            </a:r>
            <a:r>
              <a:rPr lang="es-ES" dirty="0"/>
              <a:t>La resolución que se dicte tendrá plena eficacia respecto de los interesados a quienes se hubiese notificado la existencia de la reclamación. Las resoluciones de los Tribunales Económico-Administrativos dictadas en las reclamaciones relativas a actuaciones u omisiones de los particulares, a que se refiere el artículo 227.4 de esta Ley, una vez hayan adquirido firmeza, vincularán a la Administración Tributaria en cuanto a la calificación jurídica de los hechos tenidos en cuenta para resolver, sin perjuicio de sus potestades de comprobación e investigación. A tal efecto, estas resoluciones serán comunicadas a la Administración competente.</a:t>
            </a:r>
            <a:endParaRPr lang="es-ES" dirty="0"/>
          </a:p>
        </p:txBody>
      </p:sp>
    </p:spTree>
    <p:extLst>
      <p:ext uri="{BB962C8B-B14F-4D97-AF65-F5344CB8AC3E}">
        <p14:creationId xmlns:p14="http://schemas.microsoft.com/office/powerpoint/2010/main" val="2710614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I. CONCEPTO</a:t>
            </a:r>
            <a:r>
              <a:rPr lang="es-ES" dirty="0"/>
              <a:t/>
            </a:r>
            <a:br>
              <a:rPr lang="es-ES" dirty="0"/>
            </a:br>
            <a:endParaRPr lang="es-ES" dirty="0"/>
          </a:p>
        </p:txBody>
      </p:sp>
      <p:sp>
        <p:nvSpPr>
          <p:cNvPr id="3" name="2 Marcador de contenido"/>
          <p:cNvSpPr>
            <a:spLocks noGrp="1"/>
          </p:cNvSpPr>
          <p:nvPr>
            <p:ph idx="1"/>
          </p:nvPr>
        </p:nvSpPr>
        <p:spPr/>
        <p:txBody>
          <a:bodyPr>
            <a:normAutofit fontScale="77500" lnSpcReduction="20000"/>
          </a:bodyPr>
          <a:lstStyle/>
          <a:p>
            <a:pPr marL="0" indent="0" algn="just">
              <a:buNone/>
            </a:pPr>
            <a:r>
              <a:rPr lang="es-ES" b="1" dirty="0"/>
              <a:t>5.</a:t>
            </a:r>
            <a:r>
              <a:rPr lang="es-ES" dirty="0"/>
              <a:t> La normativa reguladora prevé un procedimiento general o común y otro abreviado que serán objeto de análisis a continuación. Asimismo se prevé la reclamación en única o segunda instancia —cuando por razón de la cuantía de la reclamación o del órgano que conoce de la misma, la resolución que se adopte agota la vía administrativa y ya es impugnable, en su caso, ante los órganos de lo contencioso-administrativo— o en primera instancia —cuando por razón de la cuantía y del órgano que dictó el acto impugnado, la resolución que se adopte merece ser sometida, a través del los recursos pertinentes— a enjuiciamiento del Tribunal Económico-Administrativo Central para que sea éste quien agote la vía administrativa.</a:t>
            </a:r>
          </a:p>
          <a:p>
            <a:pPr marL="0" indent="0" algn="just">
              <a:buNone/>
            </a:pPr>
            <a:endParaRPr lang="es-ES" dirty="0"/>
          </a:p>
        </p:txBody>
      </p:sp>
    </p:spTree>
    <p:extLst>
      <p:ext uri="{BB962C8B-B14F-4D97-AF65-F5344CB8AC3E}">
        <p14:creationId xmlns:p14="http://schemas.microsoft.com/office/powerpoint/2010/main" val="106092090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XI. RESOLUCION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62500" lnSpcReduction="20000"/>
          </a:bodyPr>
          <a:lstStyle/>
          <a:p>
            <a:pPr marL="0" indent="0" algn="just">
              <a:buNone/>
            </a:pPr>
            <a:r>
              <a:rPr lang="es-ES" b="1" dirty="0"/>
              <a:t>6. </a:t>
            </a:r>
            <a:r>
              <a:rPr lang="es-ES" dirty="0"/>
              <a:t>Cuando no se cumpla, en el plazo legalmente establecido, la resolución del Tribunal que imponga la obligación de expedir factura, el reclamante podrá, en nombre y por cuenta del reclamado, expedir la factura en la que se documente la operación, conforme a las siguientes reglas:</a:t>
            </a:r>
          </a:p>
          <a:p>
            <a:pPr marL="0" indent="0" algn="just">
              <a:buNone/>
            </a:pPr>
            <a:r>
              <a:rPr lang="es-ES" b="1" dirty="0"/>
              <a:t>1.ª) </a:t>
            </a:r>
            <a:r>
              <a:rPr lang="es-ES" dirty="0"/>
              <a:t>El ejercicio de esta facultad deberá ser comunicado por escrito al Tribunal Económico-Administrativo que haya conocido del respectivo procedimiento, indicándose que el fallo no se ha cumplido y que se va a emitir la factura correspondiente. Igualmente deberá comunicar al reclamado por cualquier medio que deje constancia de su recepción, que va a ejercitar esta facultad.</a:t>
            </a:r>
          </a:p>
          <a:p>
            <a:pPr marL="0" indent="0" algn="just">
              <a:buNone/>
            </a:pPr>
            <a:r>
              <a:rPr lang="es-ES" b="1" dirty="0"/>
              <a:t>2.ª) </a:t>
            </a:r>
            <a:r>
              <a:rPr lang="es-ES" dirty="0"/>
              <a:t>La factura en la que se documente la operación será confeccionada por el reclamante, que constará como destinatario de la operación, figurando como expedidor el que ha incumplido dicha obligación.</a:t>
            </a:r>
          </a:p>
          <a:p>
            <a:pPr marL="0" indent="0" algn="just">
              <a:buNone/>
            </a:pPr>
            <a:r>
              <a:rPr lang="es-ES" b="1" dirty="0"/>
              <a:t>3.ª) </a:t>
            </a:r>
            <a:r>
              <a:rPr lang="es-ES" dirty="0"/>
              <a:t>El reclamante remitirá copia de la factura al reclamado, debiendo quedar en su poder el original de la misma. Igualmente deberá enviar a la Agencia Estatal de la Administración Tributaria copia de dicha factura y del escrito presentado ante el Tribunal Económico-Administrativo en el que comunicaba el incumplimiento de la resolución dictada.</a:t>
            </a:r>
          </a:p>
          <a:p>
            <a:pPr marL="0" indent="0" algn="just">
              <a:buNone/>
            </a:pPr>
            <a:endParaRPr lang="es-ES" dirty="0"/>
          </a:p>
        </p:txBody>
      </p:sp>
    </p:spTree>
    <p:extLst>
      <p:ext uri="{BB962C8B-B14F-4D97-AF65-F5344CB8AC3E}">
        <p14:creationId xmlns:p14="http://schemas.microsoft.com/office/powerpoint/2010/main" val="393635241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XI. RESOLUCION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ES" b="1" dirty="0"/>
              <a:t>7. </a:t>
            </a:r>
            <a:r>
              <a:rPr lang="es-ES" dirty="0"/>
              <a:t>En ejecución de una resolución que estime total o parcialmente la reclamación contra la liquidación de una obligación tributaria conexa a otra del mismo obligado tributario de acuerdo con el artículo 68.9 de esta Ley, se regularizará la obligación conexa distinta de la recurrida en la que la Administración hubiese aplicado los criterios o elementos en que se fundamentó la liquidación de la obligación tributaria objeto de la reclamación.</a:t>
            </a:r>
          </a:p>
          <a:p>
            <a:pPr marL="0" indent="0" algn="just">
              <a:buNone/>
            </a:pPr>
            <a:r>
              <a:rPr lang="es-ES" dirty="0"/>
              <a:t>Si de dicha regularización resultase la anulación de la liquidación de la obligación conexa distinta de la recurrida y la práctica de una nueva liquidación que se ajuste a lo resuelto por el Tribunal, será de aplicación lo dispuesto en el artículo 26.5 de esta Ley.</a:t>
            </a:r>
          </a:p>
          <a:p>
            <a:pPr marL="0" indent="0" algn="just">
              <a:buNone/>
            </a:pPr>
            <a:endParaRPr lang="es-ES" dirty="0"/>
          </a:p>
        </p:txBody>
      </p:sp>
    </p:spTree>
    <p:extLst>
      <p:ext uri="{BB962C8B-B14F-4D97-AF65-F5344CB8AC3E}">
        <p14:creationId xmlns:p14="http://schemas.microsoft.com/office/powerpoint/2010/main" val="407253017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XI. RESOLUCION</a:t>
            </a:r>
            <a:r>
              <a:rPr lang="es-ES" dirty="0"/>
              <a:t/>
            </a:r>
            <a:br>
              <a:rPr lang="es-ES" dirty="0"/>
            </a:br>
            <a:r>
              <a:rPr lang="es-ES" dirty="0"/>
              <a:t/>
            </a:r>
            <a:br>
              <a:rPr lang="es-ES" dirty="0"/>
            </a:br>
            <a:endParaRPr lang="es-ES" dirty="0"/>
          </a:p>
        </p:txBody>
      </p:sp>
      <p:sp>
        <p:nvSpPr>
          <p:cNvPr id="3" name="2 Marcador de contenido"/>
          <p:cNvSpPr>
            <a:spLocks noGrp="1"/>
          </p:cNvSpPr>
          <p:nvPr>
            <p:ph idx="1"/>
          </p:nvPr>
        </p:nvSpPr>
        <p:spPr/>
        <p:txBody>
          <a:bodyPr>
            <a:normAutofit fontScale="70000" lnSpcReduction="20000"/>
          </a:bodyPr>
          <a:lstStyle/>
          <a:p>
            <a:pPr marL="0" indent="0" algn="just">
              <a:buNone/>
            </a:pPr>
            <a:r>
              <a:rPr lang="es-ES" b="1" dirty="0"/>
              <a:t>8. </a:t>
            </a:r>
            <a:r>
              <a:rPr lang="es-ES" dirty="0"/>
              <a:t>La doctrina que de modo reiterado establezca el Tribunal Económico-Administrativo Central vinculará a los tribunales económico-administrativos regionales y locales y a los órganos económico-administrativos de las Comunidades Autónomas y de las Ciudades con Estatuto de Autonomía y al resto de la Administración tributaria del Estado y de las Comunidades Autónomas y de las Ciudades con Estatuto de Autonomía. El Tribunal Económico-Administrativo Central recogerá de forma expresa en sus resoluciones y acuerdos que se trata de doctrina reiterada y procederá a publicarlas según lo dispuesto en el apartado 2 del artículo 86 de esta Ley. En cada Tribunal Económico-Administrativo, el criterio sentado por su Pleno vinculará a las Salas y el de ambos a los órganos unipersonales. Las resoluciones y los actos de la Administración tributaria que se fundamenten en la doctrina establecida conforme a este precepto lo harán constar expresamente.</a:t>
            </a:r>
            <a:endParaRPr lang="es-ES" dirty="0"/>
          </a:p>
        </p:txBody>
      </p:sp>
    </p:spTree>
    <p:extLst>
      <p:ext uri="{BB962C8B-B14F-4D97-AF65-F5344CB8AC3E}">
        <p14:creationId xmlns:p14="http://schemas.microsoft.com/office/powerpoint/2010/main" val="3421999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I. CONCEPTO</a:t>
            </a:r>
            <a:r>
              <a:rPr lang="es-ES" dirty="0"/>
              <a:t/>
            </a:r>
            <a:br>
              <a:rPr lang="es-ES" dirty="0"/>
            </a:br>
            <a:endParaRPr lang="es-E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b="1" dirty="0"/>
              <a:t>1. </a:t>
            </a:r>
            <a:r>
              <a:rPr lang="es-ES" dirty="0"/>
              <a:t>La reclamación económico-administrativa será admisible, en relación con las materias a las que se refiere el artículo anterior, contra los actos siguientes:</a:t>
            </a:r>
          </a:p>
          <a:p>
            <a:pPr marL="0" indent="0" algn="just">
              <a:buNone/>
            </a:pPr>
            <a:r>
              <a:rPr lang="es-ES" b="1" dirty="0"/>
              <a:t>a)</a:t>
            </a:r>
            <a:r>
              <a:rPr lang="es-ES" dirty="0"/>
              <a:t> Los que provisional o definitivamente reconozcan o denieguen un derecho o declaren una obligación o un deber.</a:t>
            </a:r>
          </a:p>
          <a:p>
            <a:pPr marL="0" indent="0" algn="just">
              <a:buNone/>
            </a:pPr>
            <a:r>
              <a:rPr lang="es-ES" b="1" dirty="0"/>
              <a:t>b)</a:t>
            </a:r>
            <a:r>
              <a:rPr lang="es-ES" dirty="0"/>
              <a:t> Los de trámite que decidan, directa o indirectamente, el fondo del asunto o pongan término al procedimiento.</a:t>
            </a:r>
          </a:p>
          <a:p>
            <a:pPr marL="0" indent="0" algn="just">
              <a:buNone/>
            </a:pPr>
            <a:endParaRPr lang="es-ES" dirty="0"/>
          </a:p>
        </p:txBody>
      </p:sp>
    </p:spTree>
    <p:extLst>
      <p:ext uri="{BB962C8B-B14F-4D97-AF65-F5344CB8AC3E}">
        <p14:creationId xmlns:p14="http://schemas.microsoft.com/office/powerpoint/2010/main" val="1902269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I. CONCEPTO</a:t>
            </a:r>
            <a:r>
              <a:rPr lang="es-ES" dirty="0"/>
              <a:t/>
            </a:r>
            <a:br>
              <a:rPr lang="es-ES" dirty="0"/>
            </a:br>
            <a:endParaRPr lang="es-ES" dirty="0"/>
          </a:p>
        </p:txBody>
      </p:sp>
      <p:sp>
        <p:nvSpPr>
          <p:cNvPr id="3" name="2 Marcador de contenido"/>
          <p:cNvSpPr>
            <a:spLocks noGrp="1"/>
          </p:cNvSpPr>
          <p:nvPr>
            <p:ph idx="1"/>
          </p:nvPr>
        </p:nvSpPr>
        <p:spPr/>
        <p:txBody>
          <a:bodyPr>
            <a:normAutofit fontScale="62500" lnSpcReduction="20000"/>
          </a:bodyPr>
          <a:lstStyle/>
          <a:p>
            <a:pPr marL="0" indent="0" algn="just">
              <a:buNone/>
            </a:pPr>
            <a:r>
              <a:rPr lang="es-ES" b="1" dirty="0"/>
              <a:t>2. </a:t>
            </a:r>
            <a:r>
              <a:rPr lang="es-ES" dirty="0"/>
              <a:t>En materia de aplicación de los tributos, son reclamables:</a:t>
            </a:r>
          </a:p>
          <a:p>
            <a:pPr marL="0" indent="0" algn="just">
              <a:buNone/>
            </a:pPr>
            <a:r>
              <a:rPr lang="es-ES" b="1" dirty="0"/>
              <a:t>a)</a:t>
            </a:r>
            <a:r>
              <a:rPr lang="es-ES" dirty="0"/>
              <a:t> Las liquidaciones provisionales o definitivas.</a:t>
            </a:r>
          </a:p>
          <a:p>
            <a:pPr marL="0" indent="0" algn="just">
              <a:buNone/>
            </a:pPr>
            <a:r>
              <a:rPr lang="es-ES" b="1" dirty="0"/>
              <a:t>b)</a:t>
            </a:r>
            <a:r>
              <a:rPr lang="es-ES" dirty="0"/>
              <a:t> Las resoluciones expresas o presuntas derivadas de una solicitud de rectificación de una autoliquidación o de una comunicación de datos.</a:t>
            </a:r>
          </a:p>
          <a:p>
            <a:pPr marL="0" indent="0" algn="just">
              <a:buNone/>
            </a:pPr>
            <a:r>
              <a:rPr lang="es-ES" b="1" dirty="0"/>
              <a:t>c)</a:t>
            </a:r>
            <a:r>
              <a:rPr lang="es-ES" dirty="0"/>
              <a:t> Las comprobaciones de valor de rentas, productos, bienes, derechos y gastos, así como los actos de fijación de valores, rendimientos y bases, cuando la normativa tributaria lo establezca.</a:t>
            </a:r>
          </a:p>
          <a:p>
            <a:pPr marL="0" indent="0" algn="just">
              <a:buNone/>
            </a:pPr>
            <a:r>
              <a:rPr lang="es-ES" b="1" dirty="0"/>
              <a:t>d)</a:t>
            </a:r>
            <a:r>
              <a:rPr lang="es-ES" dirty="0"/>
              <a:t> Los actos que denieguen o reconozcan exenciones, beneficios o incentivos fiscales.</a:t>
            </a:r>
          </a:p>
          <a:p>
            <a:pPr marL="0" indent="0" algn="just">
              <a:buNone/>
            </a:pPr>
            <a:r>
              <a:rPr lang="es-ES" b="1" dirty="0"/>
              <a:t>e)</a:t>
            </a:r>
            <a:r>
              <a:rPr lang="es-ES" dirty="0"/>
              <a:t> Los actos que aprueben o denieguen planes especiales de amortización.</a:t>
            </a:r>
          </a:p>
          <a:p>
            <a:pPr marL="0" indent="0" algn="just">
              <a:buNone/>
            </a:pPr>
            <a:r>
              <a:rPr lang="es-ES" b="1" dirty="0"/>
              <a:t>f)</a:t>
            </a:r>
            <a:r>
              <a:rPr lang="es-ES" dirty="0"/>
              <a:t> Los actos que determinen el régimen tributario aplicable a un obligado tributario, en cuanto sean determinantes de futuras obligaciones, incluso formales, a su cargo.</a:t>
            </a:r>
          </a:p>
          <a:p>
            <a:pPr marL="0" indent="0" algn="just">
              <a:buNone/>
            </a:pPr>
            <a:r>
              <a:rPr lang="es-ES" b="1" dirty="0"/>
              <a:t>g)</a:t>
            </a:r>
            <a:r>
              <a:rPr lang="es-ES" dirty="0"/>
              <a:t> Los actos dictados en el procedimiento de recaudación.</a:t>
            </a:r>
          </a:p>
          <a:p>
            <a:pPr marL="0" indent="0" algn="just">
              <a:buNone/>
            </a:pPr>
            <a:r>
              <a:rPr lang="es-ES" b="1" dirty="0"/>
              <a:t>h)</a:t>
            </a:r>
            <a:r>
              <a:rPr lang="es-ES" dirty="0"/>
              <a:t> Los actos respecto a los que la normativa tributaria así lo establezca.</a:t>
            </a:r>
          </a:p>
          <a:p>
            <a:pPr marL="0" indent="0" algn="just">
              <a:buNone/>
            </a:pPr>
            <a:endParaRPr lang="es-ES" dirty="0"/>
          </a:p>
        </p:txBody>
      </p:sp>
    </p:spTree>
    <p:extLst>
      <p:ext uri="{BB962C8B-B14F-4D97-AF65-F5344CB8AC3E}">
        <p14:creationId xmlns:p14="http://schemas.microsoft.com/office/powerpoint/2010/main" val="175629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I. CONCEPTO</a:t>
            </a:r>
            <a:r>
              <a:rPr lang="es-ES" dirty="0"/>
              <a:t/>
            </a:r>
            <a:br>
              <a:rPr lang="es-ES" dirty="0"/>
            </a:br>
            <a:endParaRPr lang="es-ES" dirty="0"/>
          </a:p>
        </p:txBody>
      </p:sp>
      <p:sp>
        <p:nvSpPr>
          <p:cNvPr id="3" name="2 Marcador de contenido"/>
          <p:cNvSpPr>
            <a:spLocks noGrp="1"/>
          </p:cNvSpPr>
          <p:nvPr>
            <p:ph idx="1"/>
          </p:nvPr>
        </p:nvSpPr>
        <p:spPr/>
        <p:txBody>
          <a:bodyPr>
            <a:normAutofit fontScale="70000" lnSpcReduction="20000"/>
          </a:bodyPr>
          <a:lstStyle/>
          <a:p>
            <a:pPr marL="0" indent="0" algn="just">
              <a:buNone/>
            </a:pPr>
            <a:r>
              <a:rPr lang="es-ES" b="1" dirty="0"/>
              <a:t>3. </a:t>
            </a:r>
            <a:r>
              <a:rPr lang="es-ES" dirty="0"/>
              <a:t>Asimismo, serán reclamables los actos que impongan sanciones</a:t>
            </a:r>
            <a:r>
              <a:rPr lang="es-ES" dirty="0" smtClean="0"/>
              <a:t>.</a:t>
            </a:r>
          </a:p>
          <a:p>
            <a:pPr marL="0" indent="0" algn="just">
              <a:buNone/>
            </a:pPr>
            <a:endParaRPr lang="es-ES" dirty="0"/>
          </a:p>
          <a:p>
            <a:pPr marL="0" indent="0" algn="just">
              <a:buNone/>
            </a:pPr>
            <a:r>
              <a:rPr lang="es-ES" b="1" dirty="0"/>
              <a:t>4. </a:t>
            </a:r>
            <a:r>
              <a:rPr lang="es-ES" dirty="0"/>
              <a:t>Serán reclamables, igualmente, previo cumplimiento de los requisitos y en la forma que se determine reglamentariamente, las siguientes actuaciones u omisiones de los particulares en materia tributaria:</a:t>
            </a:r>
          </a:p>
          <a:p>
            <a:pPr marL="0" indent="0" algn="just">
              <a:buNone/>
            </a:pPr>
            <a:r>
              <a:rPr lang="es-ES" b="1" dirty="0"/>
              <a:t>a)</a:t>
            </a:r>
            <a:r>
              <a:rPr lang="es-ES" dirty="0"/>
              <a:t> Las relativas a las obligaciones de repercutir y soportar la repercusión prevista legalmente.</a:t>
            </a:r>
          </a:p>
          <a:p>
            <a:pPr marL="0" indent="0" algn="just">
              <a:buNone/>
            </a:pPr>
            <a:r>
              <a:rPr lang="es-ES" b="1" dirty="0"/>
              <a:t>b)</a:t>
            </a:r>
            <a:r>
              <a:rPr lang="es-ES" dirty="0"/>
              <a:t> Las relativas a las obligaciones de practicar y soportar retenciones o ingresos a cuenta.</a:t>
            </a:r>
          </a:p>
          <a:p>
            <a:pPr marL="0" indent="0" algn="just">
              <a:buNone/>
            </a:pPr>
            <a:r>
              <a:rPr lang="es-ES" b="1" dirty="0"/>
              <a:t>c)</a:t>
            </a:r>
            <a:r>
              <a:rPr lang="es-ES" dirty="0"/>
              <a:t> Las relativas a la obligación de expedir, entregar y rectificar facturas que incumbe a los empresarios y profesionales.</a:t>
            </a:r>
          </a:p>
          <a:p>
            <a:pPr marL="0" indent="0" algn="just">
              <a:buNone/>
            </a:pPr>
            <a:r>
              <a:rPr lang="es-ES" b="1" dirty="0"/>
              <a:t>d)</a:t>
            </a:r>
            <a:r>
              <a:rPr lang="es-ES" dirty="0"/>
              <a:t> Las derivadas de las relaciones entre el sustituto y el contribuyente.</a:t>
            </a:r>
          </a:p>
          <a:p>
            <a:pPr marL="0" indent="0" algn="just">
              <a:buNone/>
            </a:pPr>
            <a:endParaRPr lang="es-ES" dirty="0"/>
          </a:p>
        </p:txBody>
      </p:sp>
    </p:spTree>
    <p:extLst>
      <p:ext uri="{BB962C8B-B14F-4D97-AF65-F5344CB8AC3E}">
        <p14:creationId xmlns:p14="http://schemas.microsoft.com/office/powerpoint/2010/main" val="188092212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958</Words>
  <Application>Microsoft Office PowerPoint</Application>
  <PresentationFormat>Presentación en pantalla (4:3)</PresentationFormat>
  <Paragraphs>199</Paragraphs>
  <Slides>62</Slides>
  <Notes>0</Notes>
  <HiddenSlides>0</HiddenSlides>
  <MMClips>0</MMClips>
  <ScaleCrop>false</ScaleCrop>
  <HeadingPairs>
    <vt:vector size="4" baseType="variant">
      <vt:variant>
        <vt:lpstr>Tema</vt:lpstr>
      </vt:variant>
      <vt:variant>
        <vt:i4>1</vt:i4>
      </vt:variant>
      <vt:variant>
        <vt:lpstr>Títulos de diapositiva</vt:lpstr>
      </vt:variant>
      <vt:variant>
        <vt:i4>62</vt:i4>
      </vt:variant>
    </vt:vector>
  </HeadingPairs>
  <TitlesOfParts>
    <vt:vector size="63" baseType="lpstr">
      <vt:lpstr>Tema de Office</vt:lpstr>
      <vt:lpstr>RECLAMACIONES  ECONOMICO-ADMINISTRATIVAS</vt:lpstr>
      <vt:lpstr>I. CONCEPTO </vt:lpstr>
      <vt:lpstr>I. CONCEPTO </vt:lpstr>
      <vt:lpstr>I. CONCEPTO </vt:lpstr>
      <vt:lpstr>I. CONCEPTO </vt:lpstr>
      <vt:lpstr>I. CONCEPTO </vt:lpstr>
      <vt:lpstr>I. CONCEPTO </vt:lpstr>
      <vt:lpstr>I. CONCEPTO </vt:lpstr>
      <vt:lpstr>I. CONCEPTO </vt:lpstr>
      <vt:lpstr>I. CONCEPTO </vt:lpstr>
      <vt:lpstr>  II. NORMATIVA  </vt:lpstr>
      <vt:lpstr>  III. INICIACIÓN  </vt:lpstr>
      <vt:lpstr>  III. INICIACIÓN  </vt:lpstr>
      <vt:lpstr>  III. INICIACIÓN  </vt:lpstr>
      <vt:lpstr>  III. INICIACIÓN  </vt:lpstr>
      <vt:lpstr>  III. INICIACIÓN  </vt:lpstr>
      <vt:lpstr>  III. INICIACIÓN  </vt:lpstr>
      <vt:lpstr>  III. INICIACIÓN  </vt:lpstr>
      <vt:lpstr> IV. INSTRUCCIÓN DEL PROCEDIMIENTO </vt:lpstr>
      <vt:lpstr> IV. INSTRUCCIÓN DEL PROCEDIMIENTO </vt:lpstr>
      <vt:lpstr> IV. INSTRUCCIÓN DEL PROCEDIMIENTO </vt:lpstr>
      <vt:lpstr> IV. INSTRUCCIÓN DEL PROCEDIMIENTO </vt:lpstr>
      <vt:lpstr> IV. INSTRUCCIÓN DEL PROCEDIMIENTO </vt:lpstr>
      <vt:lpstr> IV. INSTRUCCIÓN DEL PROCEDIMIENTO </vt:lpstr>
      <vt:lpstr> IV. INSTRUCCIÓN DEL PROCEDIMIENTO </vt:lpstr>
      <vt:lpstr>  V. TERMINACIÓN  </vt:lpstr>
      <vt:lpstr>  V. TERMINACIÓN  </vt:lpstr>
      <vt:lpstr>  V. TERMINACIÓN  </vt:lpstr>
      <vt:lpstr>  V. TERMINACIÓN  </vt:lpstr>
      <vt:lpstr>  V. TERMINACIÓN  </vt:lpstr>
      <vt:lpstr>  V. TERMINACIÓN  </vt:lpstr>
      <vt:lpstr>  V. TERMINACIÓN  </vt:lpstr>
      <vt:lpstr>  V. TERMINACIÓN  </vt:lpstr>
      <vt:lpstr>  V. TERMINACIÓN  </vt:lpstr>
      <vt:lpstr>  V. TERMINACIÓN  </vt:lpstr>
      <vt:lpstr> VI. ACUMULACION </vt:lpstr>
      <vt:lpstr> VI. ACUMULACION </vt:lpstr>
      <vt:lpstr> VI. ACUMULACION </vt:lpstr>
      <vt:lpstr> VII. PLAZO DE RESOLUCIÓN  </vt:lpstr>
      <vt:lpstr> VII. PLAZO DE RESOLUCIÓN  </vt:lpstr>
      <vt:lpstr>  VIII. PROCEDIMIENTO ABREVIADO ANTE ÓRGANOS UNIPERSONALES  </vt:lpstr>
      <vt:lpstr>  VIII. PROCEDIMIENTO ABREVIADO ANTE ÓRGANOS UNIPERSONALES  </vt:lpstr>
      <vt:lpstr>  VIII. PROCEDIMIENTO ABREVIADO ANTE ÓRGANOS UNIPERSONALES  </vt:lpstr>
      <vt:lpstr>  VIII. PROCEDIMIENTO ABREVIADO ANTE ÓRGANOS UNIPERSONALES  </vt:lpstr>
      <vt:lpstr>  VIII. PROCEDIMIENTO ABREVIADO ANTE ÓRGANOS UNIPERSONALES  </vt:lpstr>
      <vt:lpstr>  VIII. PROCEDIMIENTO ABREVIADO ANTE ÓRGANOS UNIPERSONALES  </vt:lpstr>
      <vt:lpstr>  VIII. PROCEDIMIENTO ABREVIADO ANTE ÓRGANOS UNIPERSONALES  </vt:lpstr>
      <vt:lpstr>  IX. SUSPENSIÓN DE LA EJECUCIÓN  </vt:lpstr>
      <vt:lpstr>  IX. SUSPENSIÓN DE LA EJECUCIÓN  </vt:lpstr>
      <vt:lpstr>  IX. SUSPENSIÓN DE LA EJECUCIÓN  </vt:lpstr>
      <vt:lpstr>  IX. SUSPENSIÓN DE LA EJECUCIÓN  </vt:lpstr>
      <vt:lpstr>  IX. SUSPENSIÓN DE LA EJECUCIÓN  </vt:lpstr>
      <vt:lpstr>  IX. SUSPENSIÓN DE LA EJECUCIÓN  </vt:lpstr>
      <vt:lpstr>  IX. SUSPENSIÓN DE LA EJECUCIÓN  </vt:lpstr>
      <vt:lpstr>  IX. SUSPENSIÓN DE LA EJECUCIÓN  </vt:lpstr>
      <vt:lpstr>  X. LA PRUEBA  </vt:lpstr>
      <vt:lpstr>  XI. RESOLUCION  </vt:lpstr>
      <vt:lpstr>  XI. RESOLUCION  </vt:lpstr>
      <vt:lpstr>  XI. RESOLUCION  </vt:lpstr>
      <vt:lpstr>  XI. RESOLUCION  </vt:lpstr>
      <vt:lpstr>  XI. RESOLUCION  </vt:lpstr>
      <vt:lpstr>  XI. RESOLUCION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RECLAMACIONES  ECONOMICO-ADMINISTRATIVAS</dc:title>
  <dc:creator>Julio</dc:creator>
  <cp:lastModifiedBy>Julio</cp:lastModifiedBy>
  <cp:revision>45</cp:revision>
  <dcterms:created xsi:type="dcterms:W3CDTF">2016-09-28T10:26:33Z</dcterms:created>
  <dcterms:modified xsi:type="dcterms:W3CDTF">2016-09-28T19:52:32Z</dcterms:modified>
</cp:coreProperties>
</file>